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Agrandir Bold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 Classic" panose="020B0604020202020204" charset="0"/>
      <p:regular r:id="rId43"/>
    </p:embeddedFont>
    <p:embeddedFont>
      <p:font typeface="Montserrat Classic Bold" panose="020B0604020202020204" charset="0"/>
      <p:regular r:id="rId44"/>
    </p:embeddedFont>
    <p:embeddedFont>
      <p:font typeface="Open Sans" panose="020B0606030504020204" pitchFamily="34" charset="0"/>
      <p:regular r:id="rId45"/>
    </p:embeddedFont>
    <p:embeddedFont>
      <p:font typeface="Open Sans Bold" panose="020B0806030504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Dgjp7PfX7c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standards/webdesign/apiprinciple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pt-BR/docs/Learn/HTML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hyperlink" Target="https://developer.mozilla.org/pt-BR/docs/Learn/CS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9332" y="1394908"/>
            <a:ext cx="12000365" cy="314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sz="10537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Front-end e Consumo de APIs</a:t>
            </a:r>
          </a:p>
        </p:txBody>
      </p:sp>
      <p:sp>
        <p:nvSpPr>
          <p:cNvPr id="3" name="AutoShape 3"/>
          <p:cNvSpPr/>
          <p:nvPr/>
        </p:nvSpPr>
        <p:spPr>
          <a:xfrm>
            <a:off x="14224635" y="8720122"/>
            <a:ext cx="4345195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-1884385" y="7017222"/>
            <a:ext cx="3487932" cy="4482155"/>
          </a:xfrm>
          <a:custGeom>
            <a:avLst/>
            <a:gdLst/>
            <a:ahLst/>
            <a:cxnLst/>
            <a:rect l="l" t="t" r="r" b="b"/>
            <a:pathLst>
              <a:path w="3487932" h="4482155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069076" y="-651518"/>
            <a:ext cx="4380449" cy="4571626"/>
          </a:xfrm>
          <a:custGeom>
            <a:avLst/>
            <a:gdLst/>
            <a:ahLst/>
            <a:cxnLst/>
            <a:rect l="l" t="t" r="r" b="b"/>
            <a:pathLst>
              <a:path w="4380449" h="4571626">
                <a:moveTo>
                  <a:pt x="4380448" y="0"/>
                </a:moveTo>
                <a:lnTo>
                  <a:pt x="0" y="0"/>
                </a:lnTo>
                <a:lnTo>
                  <a:pt x="0" y="4571626"/>
                </a:lnTo>
                <a:lnTo>
                  <a:pt x="4380448" y="4571626"/>
                </a:lnTo>
                <a:lnTo>
                  <a:pt x="43804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62200" y="1394908"/>
            <a:ext cx="1353284" cy="1304227"/>
          </a:xfrm>
          <a:custGeom>
            <a:avLst/>
            <a:gdLst/>
            <a:ahLst/>
            <a:cxnLst/>
            <a:rect l="l" t="t" r="r" b="b"/>
            <a:pathLst>
              <a:path w="1353284" h="1304227">
                <a:moveTo>
                  <a:pt x="0" y="0"/>
                </a:moveTo>
                <a:lnTo>
                  <a:pt x="1353284" y="0"/>
                </a:lnTo>
                <a:lnTo>
                  <a:pt x="1353284" y="1304227"/>
                </a:lnTo>
                <a:lnTo>
                  <a:pt x="0" y="1304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80047" y="8810927"/>
            <a:ext cx="44823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Open Sans"/>
                <a:ea typeface="Open Sans"/>
                <a:cs typeface="Open Sans"/>
                <a:sym typeface="Open Sans"/>
              </a:rPr>
              <a:t>Artur Nonato B. Pedro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8507" y="8767747"/>
            <a:ext cx="751588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Open Sans"/>
                <a:ea typeface="Open Sans"/>
                <a:cs typeface="Open Sans"/>
                <a:sym typeface="Open Sans"/>
              </a:rPr>
              <a:t>4º Período Informática para Negócios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Open Sans"/>
                <a:ea typeface="Open Sans"/>
                <a:cs typeface="Open Sans"/>
                <a:sym typeface="Open Sans"/>
              </a:rPr>
              <a:t>Noite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2028" y="7451966"/>
            <a:ext cx="63652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Open Sans"/>
                <a:ea typeface="Open Sans"/>
                <a:cs typeface="Open Sans"/>
                <a:sym typeface="Open Sans"/>
              </a:rPr>
              <a:t>Linguagem de Programação II -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Open Sans"/>
                <a:ea typeface="Open Sans"/>
                <a:cs typeface="Open Sans"/>
                <a:sym typeface="Open Sans"/>
              </a:rPr>
              <a:t>Profa: Luciene Cavalcanti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13547993" y="2842010"/>
            <a:ext cx="1353284" cy="1304227"/>
          </a:xfrm>
          <a:custGeom>
            <a:avLst/>
            <a:gdLst/>
            <a:ahLst/>
            <a:cxnLst/>
            <a:rect l="l" t="t" r="r" b="b"/>
            <a:pathLst>
              <a:path w="1353284" h="1304227">
                <a:moveTo>
                  <a:pt x="0" y="0"/>
                </a:moveTo>
                <a:lnTo>
                  <a:pt x="1353284" y="0"/>
                </a:lnTo>
                <a:lnTo>
                  <a:pt x="1353284" y="1304228"/>
                </a:lnTo>
                <a:lnTo>
                  <a:pt x="0" y="1304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5312" y="7553677"/>
            <a:ext cx="4603602" cy="2879344"/>
          </a:xfrm>
          <a:custGeom>
            <a:avLst/>
            <a:gdLst/>
            <a:ahLst/>
            <a:cxnLst/>
            <a:rect l="l" t="t" r="r" b="b"/>
            <a:pathLst>
              <a:path w="4603602" h="2879344">
                <a:moveTo>
                  <a:pt x="0" y="0"/>
                </a:moveTo>
                <a:lnTo>
                  <a:pt x="4603602" y="0"/>
                </a:lnTo>
                <a:lnTo>
                  <a:pt x="4603602" y="2879344"/>
                </a:lnTo>
                <a:lnTo>
                  <a:pt x="0" y="287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26489" y="2323309"/>
            <a:ext cx="9683486" cy="667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As APIs REST se comunicam por meio de solicitações HTTP para executar funções padrão de banco de dados, como criar, ler, atualizar e excluir registros (também conhecidos como CRUD) em um recurso.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Primeiro, definido em 2000 pelo cientista da computação Dr. Roy Fielding em sua dissertação de doutorado, o REST oferece um nível relativamente alto de flexibilidade, escalabilidade e eficiência para desenvolvedores. Por essas razões, as APIs REST se consolidaram como um método comum para conectar componentes e aplicações em uma arquitetura de microsserviços.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68232" y="287272"/>
            <a:ext cx="3266368" cy="1625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 dirty="0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183" y="637859"/>
            <a:ext cx="6002049" cy="127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73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Tipos de API:</a:t>
            </a:r>
          </a:p>
        </p:txBody>
      </p:sp>
      <p:sp>
        <p:nvSpPr>
          <p:cNvPr id="6" name="Freeform 6"/>
          <p:cNvSpPr/>
          <p:nvPr/>
        </p:nvSpPr>
        <p:spPr>
          <a:xfrm>
            <a:off x="9952658" y="5471334"/>
            <a:ext cx="8805805" cy="5507631"/>
          </a:xfrm>
          <a:custGeom>
            <a:avLst/>
            <a:gdLst/>
            <a:ahLst/>
            <a:cxnLst/>
            <a:rect l="l" t="t" r="r" b="b"/>
            <a:pathLst>
              <a:path w="8805805" h="5507631">
                <a:moveTo>
                  <a:pt x="0" y="0"/>
                </a:moveTo>
                <a:lnTo>
                  <a:pt x="8805805" y="0"/>
                </a:lnTo>
                <a:lnTo>
                  <a:pt x="8805805" y="5507631"/>
                </a:lnTo>
                <a:lnTo>
                  <a:pt x="0" y="550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019296" y="2380459"/>
            <a:ext cx="5009512" cy="6181749"/>
            <a:chOff x="0" y="0"/>
            <a:chExt cx="6679349" cy="82423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79349" cy="8242332"/>
            </a:xfrm>
            <a:custGeom>
              <a:avLst/>
              <a:gdLst/>
              <a:ahLst/>
              <a:cxnLst/>
              <a:rect l="l" t="t" r="r" b="b"/>
              <a:pathLst>
                <a:path w="6679349" h="8242332">
                  <a:moveTo>
                    <a:pt x="0" y="0"/>
                  </a:moveTo>
                  <a:lnTo>
                    <a:pt x="6679349" y="0"/>
                  </a:lnTo>
                  <a:lnTo>
                    <a:pt x="6679349" y="8242332"/>
                  </a:lnTo>
                  <a:lnTo>
                    <a:pt x="0" y="8242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259" r="-135465"/>
              </a:stretch>
            </a:blip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Freeform 9"/>
            <p:cNvSpPr/>
            <p:nvPr/>
          </p:nvSpPr>
          <p:spPr>
            <a:xfrm>
              <a:off x="185734" y="5429103"/>
              <a:ext cx="2582279" cy="2627495"/>
            </a:xfrm>
            <a:custGeom>
              <a:avLst/>
              <a:gdLst/>
              <a:ahLst/>
              <a:cxnLst/>
              <a:rect l="l" t="t" r="r" b="b"/>
              <a:pathLst>
                <a:path w="2582279" h="2627495">
                  <a:moveTo>
                    <a:pt x="0" y="0"/>
                  </a:moveTo>
                  <a:lnTo>
                    <a:pt x="2582279" y="0"/>
                  </a:lnTo>
                  <a:lnTo>
                    <a:pt x="2582279" y="2627495"/>
                  </a:lnTo>
                  <a:lnTo>
                    <a:pt x="0" y="2627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7227" r="-577731" b="-249065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806619" y="-376051"/>
            <a:ext cx="4717434" cy="2950540"/>
          </a:xfrm>
          <a:custGeom>
            <a:avLst/>
            <a:gdLst/>
            <a:ahLst/>
            <a:cxnLst/>
            <a:rect l="l" t="t" r="r" b="b"/>
            <a:pathLst>
              <a:path w="4717434" h="2950540">
                <a:moveTo>
                  <a:pt x="0" y="0"/>
                </a:moveTo>
                <a:lnTo>
                  <a:pt x="4717433" y="0"/>
                </a:lnTo>
                <a:lnTo>
                  <a:pt x="4717433" y="2950541"/>
                </a:lnTo>
                <a:lnTo>
                  <a:pt x="0" y="295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6697" y="2664147"/>
            <a:ext cx="11885271" cy="6594153"/>
          </a:xfrm>
          <a:custGeom>
            <a:avLst/>
            <a:gdLst/>
            <a:ahLst/>
            <a:cxnLst/>
            <a:rect l="l" t="t" r="r" b="b"/>
            <a:pathLst>
              <a:path w="11885271" h="6594153">
                <a:moveTo>
                  <a:pt x="0" y="0"/>
                </a:moveTo>
                <a:lnTo>
                  <a:pt x="11885271" y="0"/>
                </a:lnTo>
                <a:lnTo>
                  <a:pt x="11885271" y="6594153"/>
                </a:lnTo>
                <a:lnTo>
                  <a:pt x="0" y="6594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05619" y="3090140"/>
            <a:ext cx="7547548" cy="46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GraphQL é uma query language para escrevermos nossas APIs. Uma forma para se construir APIs sobre o protocolo HTTP, fornecendo uma sintaxe intuitiva e flexível para descrever os requisitos. O GraphQL, assim como o REST, é uma especificação, uma forma de se buscar os dados do servidor e apresentá-los ao cliente.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98288" y="449621"/>
            <a:ext cx="5348288" cy="162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 dirty="0" err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GraphQL</a:t>
            </a:r>
            <a:endParaRPr lang="en-US" sz="9499" b="1" dirty="0">
              <a:solidFill>
                <a:srgbClr val="A531B4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9818" y="803628"/>
            <a:ext cx="6002049" cy="127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73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Tipos de API:</a:t>
            </a:r>
          </a:p>
        </p:txBody>
      </p:sp>
      <p:sp>
        <p:nvSpPr>
          <p:cNvPr id="5" name="Freeform 5"/>
          <p:cNvSpPr/>
          <p:nvPr/>
        </p:nvSpPr>
        <p:spPr>
          <a:xfrm>
            <a:off x="9952658" y="5471334"/>
            <a:ext cx="8805805" cy="5507631"/>
          </a:xfrm>
          <a:custGeom>
            <a:avLst/>
            <a:gdLst/>
            <a:ahLst/>
            <a:cxnLst/>
            <a:rect l="l" t="t" r="r" b="b"/>
            <a:pathLst>
              <a:path w="8805805" h="5507631">
                <a:moveTo>
                  <a:pt x="0" y="0"/>
                </a:moveTo>
                <a:lnTo>
                  <a:pt x="8805805" y="0"/>
                </a:lnTo>
                <a:lnTo>
                  <a:pt x="8805805" y="5507631"/>
                </a:lnTo>
                <a:lnTo>
                  <a:pt x="0" y="550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700408" y="3089791"/>
            <a:ext cx="5458617" cy="4612989"/>
            <a:chOff x="0" y="0"/>
            <a:chExt cx="7278156" cy="61506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8156" cy="6150652"/>
            </a:xfrm>
            <a:custGeom>
              <a:avLst/>
              <a:gdLst/>
              <a:ahLst/>
              <a:cxnLst/>
              <a:rect l="l" t="t" r="r" b="b"/>
              <a:pathLst>
                <a:path w="7278156" h="6150652">
                  <a:moveTo>
                    <a:pt x="0" y="0"/>
                  </a:moveTo>
                  <a:lnTo>
                    <a:pt x="7278156" y="0"/>
                  </a:lnTo>
                  <a:lnTo>
                    <a:pt x="7278156" y="6150652"/>
                  </a:lnTo>
                  <a:lnTo>
                    <a:pt x="0" y="6150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8558" t="-24661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Freeform 8"/>
            <p:cNvSpPr/>
            <p:nvPr/>
          </p:nvSpPr>
          <p:spPr>
            <a:xfrm>
              <a:off x="1387050" y="3895170"/>
              <a:ext cx="3139480" cy="1946471"/>
            </a:xfrm>
            <a:custGeom>
              <a:avLst/>
              <a:gdLst/>
              <a:ahLst/>
              <a:cxnLst/>
              <a:rect l="l" t="t" r="r" b="b"/>
              <a:pathLst>
                <a:path w="3139480" h="1946471">
                  <a:moveTo>
                    <a:pt x="0" y="0"/>
                  </a:moveTo>
                  <a:lnTo>
                    <a:pt x="3139480" y="0"/>
                  </a:lnTo>
                  <a:lnTo>
                    <a:pt x="3139480" y="1946472"/>
                  </a:lnTo>
                  <a:lnTo>
                    <a:pt x="0" y="194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0748" r="-457446" b="-371195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275312" y="7553677"/>
            <a:ext cx="4603602" cy="2879344"/>
          </a:xfrm>
          <a:custGeom>
            <a:avLst/>
            <a:gdLst/>
            <a:ahLst/>
            <a:cxnLst/>
            <a:rect l="l" t="t" r="r" b="b"/>
            <a:pathLst>
              <a:path w="4603602" h="2879344">
                <a:moveTo>
                  <a:pt x="0" y="0"/>
                </a:moveTo>
                <a:lnTo>
                  <a:pt x="4603602" y="0"/>
                </a:lnTo>
                <a:lnTo>
                  <a:pt x="4603602" y="2879344"/>
                </a:lnTo>
                <a:lnTo>
                  <a:pt x="0" y="2879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55142" y="0"/>
            <a:ext cx="4717434" cy="2950540"/>
          </a:xfrm>
          <a:custGeom>
            <a:avLst/>
            <a:gdLst/>
            <a:ahLst/>
            <a:cxnLst/>
            <a:rect l="l" t="t" r="r" b="b"/>
            <a:pathLst>
              <a:path w="4717434" h="2950540">
                <a:moveTo>
                  <a:pt x="0" y="0"/>
                </a:moveTo>
                <a:lnTo>
                  <a:pt x="4717433" y="0"/>
                </a:lnTo>
                <a:lnTo>
                  <a:pt x="4717433" y="2950540"/>
                </a:lnTo>
                <a:lnTo>
                  <a:pt x="0" y="295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6758" y="2127958"/>
            <a:ext cx="11885271" cy="6594153"/>
          </a:xfrm>
          <a:custGeom>
            <a:avLst/>
            <a:gdLst/>
            <a:ahLst/>
            <a:cxnLst/>
            <a:rect l="l" t="t" r="r" b="b"/>
            <a:pathLst>
              <a:path w="11885271" h="6594153">
                <a:moveTo>
                  <a:pt x="0" y="0"/>
                </a:moveTo>
                <a:lnTo>
                  <a:pt x="11885271" y="0"/>
                </a:lnTo>
                <a:lnTo>
                  <a:pt x="11885271" y="6594154"/>
                </a:lnTo>
                <a:lnTo>
                  <a:pt x="0" y="6594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47931" y="5811416"/>
            <a:ext cx="11301259" cy="3446884"/>
          </a:xfrm>
          <a:custGeom>
            <a:avLst/>
            <a:gdLst/>
            <a:ahLst/>
            <a:cxnLst/>
            <a:rect l="l" t="t" r="r" b="b"/>
            <a:pathLst>
              <a:path w="11301259" h="3446884">
                <a:moveTo>
                  <a:pt x="0" y="0"/>
                </a:moveTo>
                <a:lnTo>
                  <a:pt x="11301259" y="0"/>
                </a:lnTo>
                <a:lnTo>
                  <a:pt x="11301259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63778"/>
            <a:ext cx="16091300" cy="358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Benefícios: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Integração de dados em tempo real, permitindo aplicações mais dinâmicas.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Reutilização de serviços back-end, reduzindo duplicidade de código e otimizando recursos.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Independência entre camadas de aplicação, promovendo manutenção mais fácil.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Facilidade em implementar funcionalidades como autenticação, dados em tempo real e integrações com terceiros.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69818" y="822678"/>
            <a:ext cx="15789482" cy="113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1"/>
              </a:lnSpc>
            </a:pPr>
            <a:r>
              <a:rPr lang="en-US" sz="6549" b="1">
                <a:solidFill>
                  <a:srgbClr val="A531B4"/>
                </a:solidFill>
                <a:latin typeface="Agrandir Bold"/>
                <a:ea typeface="Agrandir Bold"/>
                <a:cs typeface="Agrandir Bold"/>
                <a:sym typeface="Agrandir Bold"/>
              </a:rPr>
              <a:t>Por que consumir APIs no Fronte-end?</a:t>
            </a:r>
          </a:p>
        </p:txBody>
      </p:sp>
      <p:sp>
        <p:nvSpPr>
          <p:cNvPr id="5" name="Freeform 5"/>
          <p:cNvSpPr/>
          <p:nvPr/>
        </p:nvSpPr>
        <p:spPr>
          <a:xfrm>
            <a:off x="-1008891" y="5924273"/>
            <a:ext cx="6009235" cy="3334027"/>
          </a:xfrm>
          <a:custGeom>
            <a:avLst/>
            <a:gdLst/>
            <a:ahLst/>
            <a:cxnLst/>
            <a:rect l="l" t="t" r="r" b="b"/>
            <a:pathLst>
              <a:path w="6009235" h="3334027">
                <a:moveTo>
                  <a:pt x="0" y="0"/>
                </a:moveTo>
                <a:lnTo>
                  <a:pt x="6009235" y="0"/>
                </a:lnTo>
                <a:lnTo>
                  <a:pt x="6009235" y="3334027"/>
                </a:lnTo>
                <a:lnTo>
                  <a:pt x="0" y="33340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756" y="2099400"/>
            <a:ext cx="4090328" cy="5547340"/>
          </a:xfrm>
          <a:custGeom>
            <a:avLst/>
            <a:gdLst/>
            <a:ahLst/>
            <a:cxnLst/>
            <a:rect l="l" t="t" r="r" b="b"/>
            <a:pathLst>
              <a:path w="4090328" h="5547340">
                <a:moveTo>
                  <a:pt x="0" y="0"/>
                </a:moveTo>
                <a:lnTo>
                  <a:pt x="4090328" y="0"/>
                </a:lnTo>
                <a:lnTo>
                  <a:pt x="4090328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5400498" y="2246223"/>
            <a:ext cx="4047712" cy="5423734"/>
          </a:xfrm>
          <a:custGeom>
            <a:avLst/>
            <a:gdLst/>
            <a:ahLst/>
            <a:cxnLst/>
            <a:rect l="l" t="t" r="r" b="b"/>
            <a:pathLst>
              <a:path w="4047712" h="5423734">
                <a:moveTo>
                  <a:pt x="0" y="0"/>
                </a:moveTo>
                <a:lnTo>
                  <a:pt x="4047713" y="0"/>
                </a:lnTo>
                <a:lnTo>
                  <a:pt x="4047713" y="5423734"/>
                </a:lnTo>
                <a:lnTo>
                  <a:pt x="0" y="5423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9886361" y="3276800"/>
            <a:ext cx="7910722" cy="3192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id="5" name="TextBox 5"/>
          <p:cNvSpPr txBox="1"/>
          <p:nvPr/>
        </p:nvSpPr>
        <p:spPr>
          <a:xfrm>
            <a:off x="801820" y="7731760"/>
            <a:ext cx="4240201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Exibição de mapas com APIs como Google Maps.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9818" y="822678"/>
            <a:ext cx="15789482" cy="113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1"/>
              </a:lnSpc>
            </a:pPr>
            <a:r>
              <a:rPr lang="en-US" sz="6549" b="1">
                <a:solidFill>
                  <a:srgbClr val="A531B4"/>
                </a:solidFill>
                <a:latin typeface="Agrandir Bold"/>
                <a:ea typeface="Agrandir Bold"/>
                <a:cs typeface="Agrandir Bold"/>
                <a:sym typeface="Agrandir Bold"/>
              </a:rPr>
              <a:t>Casos de Uso Comuns: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83545" y="6997065"/>
            <a:ext cx="5716354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Consumo de dados de APIs financeiras, meteorológicas ou de notícias.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1025" y="7898557"/>
            <a:ext cx="4575336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Integração com redes sociais para login ou compartilhamento.</a:t>
            </a:r>
          </a:p>
        </p:txBody>
      </p:sp>
      <p:sp>
        <p:nvSpPr>
          <p:cNvPr id="9" name="Freeform 9"/>
          <p:cNvSpPr/>
          <p:nvPr/>
        </p:nvSpPr>
        <p:spPr>
          <a:xfrm>
            <a:off x="11920284" y="314621"/>
            <a:ext cx="5339016" cy="2962178"/>
          </a:xfrm>
          <a:custGeom>
            <a:avLst/>
            <a:gdLst/>
            <a:ahLst/>
            <a:cxnLst/>
            <a:rect l="l" t="t" r="r" b="b"/>
            <a:pathLst>
              <a:path w="5339016" h="2962178">
                <a:moveTo>
                  <a:pt x="0" y="0"/>
                </a:moveTo>
                <a:lnTo>
                  <a:pt x="5339016" y="0"/>
                </a:lnTo>
                <a:lnTo>
                  <a:pt x="5339016" y="2962179"/>
                </a:lnTo>
                <a:lnTo>
                  <a:pt x="0" y="296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282" y="472091"/>
            <a:ext cx="18167608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Instalação e Configuração do VSCode</a:t>
            </a:r>
          </a:p>
        </p:txBody>
      </p:sp>
      <p:pic>
        <p:nvPicPr>
          <p:cNvPr id="4" name="Mídia Online 3" title="Como Baixar e Configurar Visual Studio Code (2024)">
            <a:hlinkClick r:id="" action="ppaction://media"/>
            <a:extLst>
              <a:ext uri="{FF2B5EF4-FFF2-40B4-BE49-F238E27FC236}">
                <a16:creationId xmlns:a16="http://schemas.microsoft.com/office/drawing/2014/main" id="{2FDADABF-F09F-4836-AB7A-A5E89EF057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81200" y="1714500"/>
            <a:ext cx="14337007" cy="8100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16752"/>
            <a:ext cx="4787704" cy="6597382"/>
          </a:xfrm>
          <a:custGeom>
            <a:avLst/>
            <a:gdLst/>
            <a:ahLst/>
            <a:cxnLst/>
            <a:rect l="l" t="t" r="r" b="b"/>
            <a:pathLst>
              <a:path w="4787704" h="6597382">
                <a:moveTo>
                  <a:pt x="0" y="0"/>
                </a:moveTo>
                <a:lnTo>
                  <a:pt x="4787704" y="0"/>
                </a:lnTo>
                <a:lnTo>
                  <a:pt x="4787704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43" b="-4299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612874"/>
            <a:ext cx="874162" cy="1055499"/>
            <a:chOff x="0" y="0"/>
            <a:chExt cx="230232" cy="2779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232" cy="277992"/>
            </a:xfrm>
            <a:custGeom>
              <a:avLst/>
              <a:gdLst/>
              <a:ahLst/>
              <a:cxnLst/>
              <a:rect l="l" t="t" r="r" b="b"/>
              <a:pathLst>
                <a:path w="230232" h="277992">
                  <a:moveTo>
                    <a:pt x="115116" y="0"/>
                  </a:moveTo>
                  <a:lnTo>
                    <a:pt x="115116" y="0"/>
                  </a:lnTo>
                  <a:cubicBezTo>
                    <a:pt x="145647" y="0"/>
                    <a:pt x="174927" y="12128"/>
                    <a:pt x="196515" y="33717"/>
                  </a:cubicBezTo>
                  <a:cubicBezTo>
                    <a:pt x="218104" y="55305"/>
                    <a:pt x="230232" y="84585"/>
                    <a:pt x="230232" y="115116"/>
                  </a:cubicBezTo>
                  <a:lnTo>
                    <a:pt x="230232" y="162875"/>
                  </a:lnTo>
                  <a:cubicBezTo>
                    <a:pt x="230232" y="193406"/>
                    <a:pt x="218104" y="222686"/>
                    <a:pt x="196515" y="244275"/>
                  </a:cubicBezTo>
                  <a:cubicBezTo>
                    <a:pt x="174927" y="265863"/>
                    <a:pt x="145647" y="277992"/>
                    <a:pt x="115116" y="277992"/>
                  </a:cubicBezTo>
                  <a:lnTo>
                    <a:pt x="115116" y="277992"/>
                  </a:lnTo>
                  <a:cubicBezTo>
                    <a:pt x="84585" y="277992"/>
                    <a:pt x="55305" y="265863"/>
                    <a:pt x="33717" y="244275"/>
                  </a:cubicBezTo>
                  <a:cubicBezTo>
                    <a:pt x="12128" y="222686"/>
                    <a:pt x="0" y="193406"/>
                    <a:pt x="0" y="162875"/>
                  </a:cubicBezTo>
                  <a:lnTo>
                    <a:pt x="0" y="115116"/>
                  </a:lnTo>
                  <a:cubicBezTo>
                    <a:pt x="0" y="84585"/>
                    <a:pt x="12128" y="55305"/>
                    <a:pt x="33717" y="33717"/>
                  </a:cubicBezTo>
                  <a:cubicBezTo>
                    <a:pt x="55305" y="12128"/>
                    <a:pt x="84585" y="0"/>
                    <a:pt x="115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0232" cy="31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76673" y="1716752"/>
            <a:ext cx="5144579" cy="6597382"/>
          </a:xfrm>
          <a:custGeom>
            <a:avLst/>
            <a:gdLst/>
            <a:ahLst/>
            <a:cxnLst/>
            <a:rect l="l" t="t" r="r" b="b"/>
            <a:pathLst>
              <a:path w="5144579" h="6597382">
                <a:moveTo>
                  <a:pt x="0" y="0"/>
                </a:moveTo>
                <a:lnTo>
                  <a:pt x="5144579" y="0"/>
                </a:lnTo>
                <a:lnTo>
                  <a:pt x="5144579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79" b="-3370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78477" y="1693282"/>
            <a:ext cx="4684431" cy="6620853"/>
          </a:xfrm>
          <a:custGeom>
            <a:avLst/>
            <a:gdLst/>
            <a:ahLst/>
            <a:cxnLst/>
            <a:rect l="l" t="t" r="r" b="b"/>
            <a:pathLst>
              <a:path w="4684431" h="6620853">
                <a:moveTo>
                  <a:pt x="0" y="0"/>
                </a:moveTo>
                <a:lnTo>
                  <a:pt x="4684431" y="0"/>
                </a:lnTo>
                <a:lnTo>
                  <a:pt x="4684431" y="6620852"/>
                </a:lnTo>
                <a:lnTo>
                  <a:pt x="0" y="6620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 Server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247459"/>
            <a:ext cx="51823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abrir o VSCode, clique em Extensões.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7768" y="8446293"/>
            <a:ext cx="518238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 Pesquisar Extensões, digite Live Server.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9498" y="8446293"/>
            <a:ext cx="518238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na primeira opção.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635347" y="2336630"/>
            <a:ext cx="4004810" cy="876940"/>
            <a:chOff x="0" y="0"/>
            <a:chExt cx="1054765" cy="2309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54765" cy="230964"/>
            </a:xfrm>
            <a:custGeom>
              <a:avLst/>
              <a:gdLst/>
              <a:ahLst/>
              <a:cxnLst/>
              <a:rect l="l" t="t" r="r" b="b"/>
              <a:pathLst>
                <a:path w="1054765" h="230964">
                  <a:moveTo>
                    <a:pt x="38663" y="0"/>
                  </a:moveTo>
                  <a:lnTo>
                    <a:pt x="1016102" y="0"/>
                  </a:lnTo>
                  <a:cubicBezTo>
                    <a:pt x="1026356" y="0"/>
                    <a:pt x="1036190" y="4073"/>
                    <a:pt x="1043441" y="11324"/>
                  </a:cubicBezTo>
                  <a:cubicBezTo>
                    <a:pt x="1050691" y="18575"/>
                    <a:pt x="1054765" y="28409"/>
                    <a:pt x="1054765" y="38663"/>
                  </a:cubicBezTo>
                  <a:lnTo>
                    <a:pt x="1054765" y="192301"/>
                  </a:lnTo>
                  <a:cubicBezTo>
                    <a:pt x="1054765" y="202555"/>
                    <a:pt x="1050691" y="212389"/>
                    <a:pt x="1043441" y="219640"/>
                  </a:cubicBezTo>
                  <a:cubicBezTo>
                    <a:pt x="1036190" y="226890"/>
                    <a:pt x="1026356" y="230964"/>
                    <a:pt x="1016102" y="230964"/>
                  </a:cubicBezTo>
                  <a:lnTo>
                    <a:pt x="38663" y="230964"/>
                  </a:lnTo>
                  <a:cubicBezTo>
                    <a:pt x="28409" y="230964"/>
                    <a:pt x="18575" y="226890"/>
                    <a:pt x="11324" y="219640"/>
                  </a:cubicBezTo>
                  <a:cubicBezTo>
                    <a:pt x="4073" y="212389"/>
                    <a:pt x="0" y="202555"/>
                    <a:pt x="0" y="192301"/>
                  </a:cubicBezTo>
                  <a:lnTo>
                    <a:pt x="0" y="38663"/>
                  </a:lnTo>
                  <a:cubicBezTo>
                    <a:pt x="0" y="28409"/>
                    <a:pt x="4073" y="18575"/>
                    <a:pt x="11324" y="11324"/>
                  </a:cubicBezTo>
                  <a:cubicBezTo>
                    <a:pt x="18575" y="4073"/>
                    <a:pt x="28409" y="0"/>
                    <a:pt x="38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54765" cy="269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97445" y="3789166"/>
            <a:ext cx="3965463" cy="1354334"/>
            <a:chOff x="0" y="0"/>
            <a:chExt cx="1044402" cy="3566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4402" cy="356697"/>
            </a:xfrm>
            <a:custGeom>
              <a:avLst/>
              <a:gdLst/>
              <a:ahLst/>
              <a:cxnLst/>
              <a:rect l="l" t="t" r="r" b="b"/>
              <a:pathLst>
                <a:path w="1044402" h="356697">
                  <a:moveTo>
                    <a:pt x="39047" y="0"/>
                  </a:moveTo>
                  <a:lnTo>
                    <a:pt x="1005355" y="0"/>
                  </a:lnTo>
                  <a:cubicBezTo>
                    <a:pt x="1026920" y="0"/>
                    <a:pt x="1044402" y="17482"/>
                    <a:pt x="1044402" y="39047"/>
                  </a:cubicBezTo>
                  <a:lnTo>
                    <a:pt x="1044402" y="317650"/>
                  </a:lnTo>
                  <a:cubicBezTo>
                    <a:pt x="1044402" y="328006"/>
                    <a:pt x="1040288" y="337938"/>
                    <a:pt x="1032965" y="345260"/>
                  </a:cubicBezTo>
                  <a:cubicBezTo>
                    <a:pt x="1025643" y="352583"/>
                    <a:pt x="1015711" y="356697"/>
                    <a:pt x="1005355" y="356697"/>
                  </a:cubicBezTo>
                  <a:lnTo>
                    <a:pt x="39047" y="356697"/>
                  </a:lnTo>
                  <a:cubicBezTo>
                    <a:pt x="17482" y="356697"/>
                    <a:pt x="0" y="339215"/>
                    <a:pt x="0" y="317650"/>
                  </a:cubicBezTo>
                  <a:lnTo>
                    <a:pt x="0" y="39047"/>
                  </a:lnTo>
                  <a:cubicBezTo>
                    <a:pt x="0" y="17482"/>
                    <a:pt x="17482" y="0"/>
                    <a:pt x="39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44402" cy="394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234" y="3359159"/>
            <a:ext cx="11301259" cy="4237972"/>
          </a:xfrm>
          <a:custGeom>
            <a:avLst/>
            <a:gdLst/>
            <a:ahLst/>
            <a:cxnLst/>
            <a:rect l="l" t="t" r="r" b="b"/>
            <a:pathLst>
              <a:path w="11301259" h="4237972">
                <a:moveTo>
                  <a:pt x="0" y="0"/>
                </a:moveTo>
                <a:lnTo>
                  <a:pt x="11301259" y="0"/>
                </a:lnTo>
                <a:lnTo>
                  <a:pt x="11301259" y="4237972"/>
                </a:lnTo>
                <a:lnTo>
                  <a:pt x="0" y="4237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55415" y="4950396"/>
            <a:ext cx="1026854" cy="527749"/>
            <a:chOff x="0" y="0"/>
            <a:chExt cx="270447" cy="1389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447" cy="138996"/>
            </a:xfrm>
            <a:custGeom>
              <a:avLst/>
              <a:gdLst/>
              <a:ahLst/>
              <a:cxnLst/>
              <a:rect l="l" t="t" r="r" b="b"/>
              <a:pathLst>
                <a:path w="270447" h="138996">
                  <a:moveTo>
                    <a:pt x="69498" y="0"/>
                  </a:moveTo>
                  <a:lnTo>
                    <a:pt x="200949" y="0"/>
                  </a:lnTo>
                  <a:cubicBezTo>
                    <a:pt x="239332" y="0"/>
                    <a:pt x="270447" y="31115"/>
                    <a:pt x="270447" y="69498"/>
                  </a:cubicBezTo>
                  <a:lnTo>
                    <a:pt x="270447" y="69498"/>
                  </a:lnTo>
                  <a:cubicBezTo>
                    <a:pt x="270447" y="107880"/>
                    <a:pt x="239332" y="138996"/>
                    <a:pt x="200949" y="138996"/>
                  </a:cubicBezTo>
                  <a:lnTo>
                    <a:pt x="69498" y="138996"/>
                  </a:lnTo>
                  <a:cubicBezTo>
                    <a:pt x="31115" y="138996"/>
                    <a:pt x="0" y="107880"/>
                    <a:pt x="0" y="69498"/>
                  </a:cubicBezTo>
                  <a:lnTo>
                    <a:pt x="0" y="69498"/>
                  </a:lnTo>
                  <a:cubicBezTo>
                    <a:pt x="0" y="31115"/>
                    <a:pt x="31115" y="0"/>
                    <a:pt x="694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447" cy="17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 Server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83179" y="3574319"/>
            <a:ext cx="421444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em Instalar e aguarde a conclusão do processo.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99205" y="6560281"/>
            <a:ext cx="5182388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PRONTO !!!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99205" y="5545994"/>
            <a:ext cx="51823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Reinicie o VSCode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 Server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4157" y="2162022"/>
            <a:ext cx="8695718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Objetivo: Rodar páginas HTML/CSS/JavaScript localmente com atualização automática.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Como funciona:</a:t>
            </a:r>
          </a:p>
          <a:p>
            <a:pPr marL="1295403" lvl="2" indent="-431801" algn="ctr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Cria um servidor local para servir arquivos estáticos (HTML, CSS, JS).</a:t>
            </a:r>
          </a:p>
          <a:p>
            <a:pPr marL="1295403" lvl="2" indent="-431801" algn="ctr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Atualiza automaticamente o navegador quando você faz alterações no código e salva o arquivo (chamado de "live reload").</a:t>
            </a:r>
          </a:p>
          <a:p>
            <a:pPr marL="1295403" lvl="2" indent="-431801" algn="ctr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Útil para desenvolvimento front-end, permitindo visualizar mudanças instantaneamente.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endParaRPr lang="en-US" sz="300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399420" y="2679066"/>
            <a:ext cx="5236923" cy="4928869"/>
          </a:xfrm>
          <a:custGeom>
            <a:avLst/>
            <a:gdLst/>
            <a:ahLst/>
            <a:cxnLst/>
            <a:rect l="l" t="t" r="r" b="b"/>
            <a:pathLst>
              <a:path w="5236923" h="4928869">
                <a:moveTo>
                  <a:pt x="0" y="0"/>
                </a:moveTo>
                <a:lnTo>
                  <a:pt x="5236923" y="0"/>
                </a:lnTo>
                <a:lnTo>
                  <a:pt x="5236923" y="4928868"/>
                </a:lnTo>
                <a:lnTo>
                  <a:pt x="0" y="492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7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Live Server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8282" y="1626607"/>
            <a:ext cx="17198217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Casos de uso: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Desenvolvimento de sites ou aplicações web simples.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Pré-visualizar páginas estáticas (HTML/CSS/JS) antes de implantar em um servidor real.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Verificar o design, layout e interatividade de uma página.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Exemplo de funcionamento: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Você edita o código HTML e salva.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 navegador, aberto pelo Live Server, é atualizado automaticamente para refletir as mudanças.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endParaRPr lang="en-US" sz="3000">
              <a:solidFill>
                <a:srgbClr val="FFFFFF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618489" y="6006292"/>
            <a:ext cx="11051021" cy="3990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716752"/>
            <a:ext cx="4787704" cy="6597382"/>
          </a:xfrm>
          <a:custGeom>
            <a:avLst/>
            <a:gdLst/>
            <a:ahLst/>
            <a:cxnLst/>
            <a:rect l="l" t="t" r="r" b="b"/>
            <a:pathLst>
              <a:path w="4787704" h="6597382">
                <a:moveTo>
                  <a:pt x="0" y="0"/>
                </a:moveTo>
                <a:lnTo>
                  <a:pt x="4787704" y="0"/>
                </a:lnTo>
                <a:lnTo>
                  <a:pt x="4787704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43" b="-42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76673" y="1716752"/>
            <a:ext cx="5144579" cy="6597382"/>
          </a:xfrm>
          <a:custGeom>
            <a:avLst/>
            <a:gdLst/>
            <a:ahLst/>
            <a:cxnLst/>
            <a:rect l="l" t="t" r="r" b="b"/>
            <a:pathLst>
              <a:path w="5144579" h="6597382">
                <a:moveTo>
                  <a:pt x="0" y="0"/>
                </a:moveTo>
                <a:lnTo>
                  <a:pt x="5144579" y="0"/>
                </a:lnTo>
                <a:lnTo>
                  <a:pt x="5144579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79" b="-3370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5612874"/>
            <a:ext cx="874162" cy="1055499"/>
            <a:chOff x="0" y="0"/>
            <a:chExt cx="230232" cy="277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232" cy="277992"/>
            </a:xfrm>
            <a:custGeom>
              <a:avLst/>
              <a:gdLst/>
              <a:ahLst/>
              <a:cxnLst/>
              <a:rect l="l" t="t" r="r" b="b"/>
              <a:pathLst>
                <a:path w="230232" h="277992">
                  <a:moveTo>
                    <a:pt x="115116" y="0"/>
                  </a:moveTo>
                  <a:lnTo>
                    <a:pt x="115116" y="0"/>
                  </a:lnTo>
                  <a:cubicBezTo>
                    <a:pt x="145647" y="0"/>
                    <a:pt x="174927" y="12128"/>
                    <a:pt x="196515" y="33717"/>
                  </a:cubicBezTo>
                  <a:cubicBezTo>
                    <a:pt x="218104" y="55305"/>
                    <a:pt x="230232" y="84585"/>
                    <a:pt x="230232" y="115116"/>
                  </a:cubicBezTo>
                  <a:lnTo>
                    <a:pt x="230232" y="162875"/>
                  </a:lnTo>
                  <a:cubicBezTo>
                    <a:pt x="230232" y="193406"/>
                    <a:pt x="218104" y="222686"/>
                    <a:pt x="196515" y="244275"/>
                  </a:cubicBezTo>
                  <a:cubicBezTo>
                    <a:pt x="174927" y="265863"/>
                    <a:pt x="145647" y="277992"/>
                    <a:pt x="115116" y="277992"/>
                  </a:cubicBezTo>
                  <a:lnTo>
                    <a:pt x="115116" y="277992"/>
                  </a:lnTo>
                  <a:cubicBezTo>
                    <a:pt x="84585" y="277992"/>
                    <a:pt x="55305" y="265863"/>
                    <a:pt x="33717" y="244275"/>
                  </a:cubicBezTo>
                  <a:cubicBezTo>
                    <a:pt x="12128" y="222686"/>
                    <a:pt x="0" y="193406"/>
                    <a:pt x="0" y="162875"/>
                  </a:cubicBezTo>
                  <a:lnTo>
                    <a:pt x="0" y="115116"/>
                  </a:lnTo>
                  <a:cubicBezTo>
                    <a:pt x="0" y="84585"/>
                    <a:pt x="12128" y="55305"/>
                    <a:pt x="33717" y="33717"/>
                  </a:cubicBezTo>
                  <a:cubicBezTo>
                    <a:pt x="55305" y="12128"/>
                    <a:pt x="84585" y="0"/>
                    <a:pt x="115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232" cy="31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35347" y="2336630"/>
            <a:ext cx="4004810" cy="876940"/>
            <a:chOff x="0" y="0"/>
            <a:chExt cx="1054765" cy="2309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4765" cy="230964"/>
            </a:xfrm>
            <a:custGeom>
              <a:avLst/>
              <a:gdLst/>
              <a:ahLst/>
              <a:cxnLst/>
              <a:rect l="l" t="t" r="r" b="b"/>
              <a:pathLst>
                <a:path w="1054765" h="230964">
                  <a:moveTo>
                    <a:pt x="38663" y="0"/>
                  </a:moveTo>
                  <a:lnTo>
                    <a:pt x="1016102" y="0"/>
                  </a:lnTo>
                  <a:cubicBezTo>
                    <a:pt x="1026356" y="0"/>
                    <a:pt x="1036190" y="4073"/>
                    <a:pt x="1043441" y="11324"/>
                  </a:cubicBezTo>
                  <a:cubicBezTo>
                    <a:pt x="1050691" y="18575"/>
                    <a:pt x="1054765" y="28409"/>
                    <a:pt x="1054765" y="38663"/>
                  </a:cubicBezTo>
                  <a:lnTo>
                    <a:pt x="1054765" y="192301"/>
                  </a:lnTo>
                  <a:cubicBezTo>
                    <a:pt x="1054765" y="202555"/>
                    <a:pt x="1050691" y="212389"/>
                    <a:pt x="1043441" y="219640"/>
                  </a:cubicBezTo>
                  <a:cubicBezTo>
                    <a:pt x="1036190" y="226890"/>
                    <a:pt x="1026356" y="230964"/>
                    <a:pt x="1016102" y="230964"/>
                  </a:cubicBezTo>
                  <a:lnTo>
                    <a:pt x="38663" y="230964"/>
                  </a:lnTo>
                  <a:cubicBezTo>
                    <a:pt x="28409" y="230964"/>
                    <a:pt x="18575" y="226890"/>
                    <a:pt x="11324" y="219640"/>
                  </a:cubicBezTo>
                  <a:cubicBezTo>
                    <a:pt x="4073" y="212389"/>
                    <a:pt x="0" y="202555"/>
                    <a:pt x="0" y="192301"/>
                  </a:cubicBezTo>
                  <a:lnTo>
                    <a:pt x="0" y="38663"/>
                  </a:lnTo>
                  <a:cubicBezTo>
                    <a:pt x="0" y="28409"/>
                    <a:pt x="4073" y="18575"/>
                    <a:pt x="11324" y="11324"/>
                  </a:cubicBezTo>
                  <a:cubicBezTo>
                    <a:pt x="18575" y="4073"/>
                    <a:pt x="28409" y="0"/>
                    <a:pt x="38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4765" cy="269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297382" y="1693282"/>
            <a:ext cx="5163484" cy="6465846"/>
          </a:xfrm>
          <a:custGeom>
            <a:avLst/>
            <a:gdLst/>
            <a:ahLst/>
            <a:cxnLst/>
            <a:rect l="l" t="t" r="r" b="b"/>
            <a:pathLst>
              <a:path w="5163484" h="6465846">
                <a:moveTo>
                  <a:pt x="0" y="0"/>
                </a:moveTo>
                <a:lnTo>
                  <a:pt x="5163483" y="0"/>
                </a:lnTo>
                <a:lnTo>
                  <a:pt x="5163483" y="6465846"/>
                </a:lnTo>
                <a:lnTo>
                  <a:pt x="0" y="6465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REST Client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47459"/>
            <a:ext cx="51823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abrir o VSCode, clique em Extensões.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57768" y="8446293"/>
            <a:ext cx="518238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 Pesquisar Extensões, digite REST Client.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78477" y="8446293"/>
            <a:ext cx="518238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na primeira opção.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293837" y="3331630"/>
            <a:ext cx="3965463" cy="1354334"/>
            <a:chOff x="0" y="0"/>
            <a:chExt cx="1044402" cy="3566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4402" cy="356697"/>
            </a:xfrm>
            <a:custGeom>
              <a:avLst/>
              <a:gdLst/>
              <a:ahLst/>
              <a:cxnLst/>
              <a:rect l="l" t="t" r="r" b="b"/>
              <a:pathLst>
                <a:path w="1044402" h="356697">
                  <a:moveTo>
                    <a:pt x="39047" y="0"/>
                  </a:moveTo>
                  <a:lnTo>
                    <a:pt x="1005355" y="0"/>
                  </a:lnTo>
                  <a:cubicBezTo>
                    <a:pt x="1026920" y="0"/>
                    <a:pt x="1044402" y="17482"/>
                    <a:pt x="1044402" y="39047"/>
                  </a:cubicBezTo>
                  <a:lnTo>
                    <a:pt x="1044402" y="317650"/>
                  </a:lnTo>
                  <a:cubicBezTo>
                    <a:pt x="1044402" y="328006"/>
                    <a:pt x="1040288" y="337938"/>
                    <a:pt x="1032965" y="345260"/>
                  </a:cubicBezTo>
                  <a:cubicBezTo>
                    <a:pt x="1025643" y="352583"/>
                    <a:pt x="1015711" y="356697"/>
                    <a:pt x="1005355" y="356697"/>
                  </a:cubicBezTo>
                  <a:lnTo>
                    <a:pt x="39047" y="356697"/>
                  </a:lnTo>
                  <a:cubicBezTo>
                    <a:pt x="17482" y="356697"/>
                    <a:pt x="0" y="339215"/>
                    <a:pt x="0" y="317650"/>
                  </a:cubicBezTo>
                  <a:lnTo>
                    <a:pt x="0" y="39047"/>
                  </a:lnTo>
                  <a:cubicBezTo>
                    <a:pt x="0" y="17482"/>
                    <a:pt x="17482" y="0"/>
                    <a:pt x="390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44402" cy="394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685678" y="-1505993"/>
            <a:ext cx="3884153" cy="4053670"/>
          </a:xfrm>
          <a:custGeom>
            <a:avLst/>
            <a:gdLst/>
            <a:ahLst/>
            <a:cxnLst/>
            <a:rect l="l" t="t" r="r" b="b"/>
            <a:pathLst>
              <a:path w="3884153" h="4053670">
                <a:moveTo>
                  <a:pt x="3884152" y="0"/>
                </a:moveTo>
                <a:lnTo>
                  <a:pt x="0" y="0"/>
                </a:lnTo>
                <a:lnTo>
                  <a:pt x="0" y="4053670"/>
                </a:lnTo>
                <a:lnTo>
                  <a:pt x="3884152" y="4053670"/>
                </a:lnTo>
                <a:lnTo>
                  <a:pt x="38841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112056" y="7983763"/>
            <a:ext cx="6457775" cy="0"/>
          </a:xfrm>
          <a:prstGeom prst="line">
            <a:avLst/>
          </a:prstGeom>
          <a:ln w="28575" cap="flat">
            <a:solidFill>
              <a:srgbClr val="FFFFFF"/>
            </a:solidFill>
            <a:prstDash val="sysDash"/>
            <a:headEnd type="oval" w="lg" len="lg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flipH="1">
            <a:off x="-913376" y="3580227"/>
            <a:ext cx="7009436" cy="7315351"/>
          </a:xfrm>
          <a:custGeom>
            <a:avLst/>
            <a:gdLst/>
            <a:ahLst/>
            <a:cxnLst/>
            <a:rect l="l" t="t" r="r" b="b"/>
            <a:pathLst>
              <a:path w="7009436" h="7315351">
                <a:moveTo>
                  <a:pt x="7009436" y="0"/>
                </a:moveTo>
                <a:lnTo>
                  <a:pt x="0" y="0"/>
                </a:lnTo>
                <a:lnTo>
                  <a:pt x="0" y="7315351"/>
                </a:lnTo>
                <a:lnTo>
                  <a:pt x="7009436" y="7315351"/>
                </a:lnTo>
                <a:lnTo>
                  <a:pt x="70094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144000" y="7050858"/>
            <a:ext cx="3884153" cy="4053670"/>
          </a:xfrm>
          <a:custGeom>
            <a:avLst/>
            <a:gdLst/>
            <a:ahLst/>
            <a:cxnLst/>
            <a:rect l="l" t="t" r="r" b="b"/>
            <a:pathLst>
              <a:path w="3884153" h="4053670">
                <a:moveTo>
                  <a:pt x="3884153" y="0"/>
                </a:moveTo>
                <a:lnTo>
                  <a:pt x="0" y="0"/>
                </a:lnTo>
                <a:lnTo>
                  <a:pt x="0" y="4053670"/>
                </a:lnTo>
                <a:lnTo>
                  <a:pt x="3884153" y="4053670"/>
                </a:lnTo>
                <a:lnTo>
                  <a:pt x="38841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5037" y="2717103"/>
            <a:ext cx="10208043" cy="5839338"/>
            <a:chOff x="0" y="0"/>
            <a:chExt cx="13610725" cy="778578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369" r="1369"/>
            <a:stretch>
              <a:fillRect/>
            </a:stretch>
          </p:blipFill>
          <p:spPr>
            <a:xfrm>
              <a:off x="0" y="0"/>
              <a:ext cx="13610725" cy="7785784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539420" y="580567"/>
            <a:ext cx="9512934" cy="124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9"/>
              </a:lnSpc>
            </a:pPr>
            <a:r>
              <a:rPr lang="en-US" sz="7131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O que é Front-end?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2056" y="2474944"/>
            <a:ext cx="5147244" cy="678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2972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 Front-end é a camada de um sistema responsável pela interface gráfica e pela interação direta com os usuários. Ele é desenvolvido com o foco em apresentar dados e permitir a interatividade por meio de navegadores ou aplicações.</a:t>
            </a:r>
          </a:p>
          <a:p>
            <a:pPr marL="0" lvl="0" indent="0" algn="l">
              <a:lnSpc>
                <a:spcPts val="4905"/>
              </a:lnSpc>
              <a:spcBef>
                <a:spcPct val="0"/>
              </a:spcBef>
            </a:pPr>
            <a:endParaRPr lang="en-US" sz="2972" b="1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11083080" y="377966"/>
            <a:ext cx="1353284" cy="1304227"/>
          </a:xfrm>
          <a:custGeom>
            <a:avLst/>
            <a:gdLst/>
            <a:ahLst/>
            <a:cxnLst/>
            <a:rect l="l" t="t" r="r" b="b"/>
            <a:pathLst>
              <a:path w="1353284" h="1304227">
                <a:moveTo>
                  <a:pt x="0" y="0"/>
                </a:moveTo>
                <a:lnTo>
                  <a:pt x="1353284" y="0"/>
                </a:lnTo>
                <a:lnTo>
                  <a:pt x="1353284" y="1304228"/>
                </a:lnTo>
                <a:lnTo>
                  <a:pt x="0" y="1304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Freeform 11"/>
          <p:cNvSpPr/>
          <p:nvPr/>
        </p:nvSpPr>
        <p:spPr>
          <a:xfrm>
            <a:off x="1186136" y="426332"/>
            <a:ext cx="1353284" cy="1304227"/>
          </a:xfrm>
          <a:custGeom>
            <a:avLst/>
            <a:gdLst/>
            <a:ahLst/>
            <a:cxnLst/>
            <a:rect l="l" t="t" r="r" b="b"/>
            <a:pathLst>
              <a:path w="1353284" h="1304227">
                <a:moveTo>
                  <a:pt x="0" y="0"/>
                </a:moveTo>
                <a:lnTo>
                  <a:pt x="1353284" y="0"/>
                </a:lnTo>
                <a:lnTo>
                  <a:pt x="1353284" y="1304228"/>
                </a:lnTo>
                <a:lnTo>
                  <a:pt x="0" y="1304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029" y="3070119"/>
            <a:ext cx="11269669" cy="4146763"/>
          </a:xfrm>
          <a:custGeom>
            <a:avLst/>
            <a:gdLst/>
            <a:ahLst/>
            <a:cxnLst/>
            <a:rect l="l" t="t" r="r" b="b"/>
            <a:pathLst>
              <a:path w="11269669" h="4146763">
                <a:moveTo>
                  <a:pt x="0" y="0"/>
                </a:moveTo>
                <a:lnTo>
                  <a:pt x="11269669" y="0"/>
                </a:lnTo>
                <a:lnTo>
                  <a:pt x="11269669" y="4146762"/>
                </a:lnTo>
                <a:lnTo>
                  <a:pt x="0" y="4146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5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REST Client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183179" y="3574319"/>
            <a:ext cx="421444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em Instalar e aguarde a conclusão do processo.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99205" y="6560281"/>
            <a:ext cx="5182388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PRONTO !!!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9205" y="5545994"/>
            <a:ext cx="51823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Reinicie o VSCode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25818" y="5341777"/>
            <a:ext cx="1089074" cy="527749"/>
            <a:chOff x="0" y="0"/>
            <a:chExt cx="286834" cy="138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6834" cy="138996"/>
            </a:xfrm>
            <a:custGeom>
              <a:avLst/>
              <a:gdLst/>
              <a:ahLst/>
              <a:cxnLst/>
              <a:rect l="l" t="t" r="r" b="b"/>
              <a:pathLst>
                <a:path w="286834" h="138996">
                  <a:moveTo>
                    <a:pt x="69498" y="0"/>
                  </a:moveTo>
                  <a:lnTo>
                    <a:pt x="217336" y="0"/>
                  </a:lnTo>
                  <a:cubicBezTo>
                    <a:pt x="255719" y="0"/>
                    <a:pt x="286834" y="31115"/>
                    <a:pt x="286834" y="69498"/>
                  </a:cubicBezTo>
                  <a:lnTo>
                    <a:pt x="286834" y="69498"/>
                  </a:lnTo>
                  <a:cubicBezTo>
                    <a:pt x="286834" y="107880"/>
                    <a:pt x="255719" y="138996"/>
                    <a:pt x="217336" y="138996"/>
                  </a:cubicBezTo>
                  <a:lnTo>
                    <a:pt x="69498" y="138996"/>
                  </a:lnTo>
                  <a:cubicBezTo>
                    <a:pt x="31115" y="138996"/>
                    <a:pt x="0" y="107880"/>
                    <a:pt x="0" y="69498"/>
                  </a:cubicBezTo>
                  <a:lnTo>
                    <a:pt x="0" y="69498"/>
                  </a:lnTo>
                  <a:cubicBezTo>
                    <a:pt x="0" y="31115"/>
                    <a:pt x="31115" y="0"/>
                    <a:pt x="694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6834" cy="177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8282" y="1626607"/>
            <a:ext cx="17198217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REST Client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Objetivo: Testar APIs diretamente no VSCode.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Como funciona: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Permite enviar requisições HTTP (GET, POST, PUT, DELETE, etc.) diretamente de dentro do VSCode.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Exibe as respostas das APIs, incluindo cabeçalhos, códigos de status e o corpo da resposta.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Sem precisar de ferramentas externas como Postman ou Insomnia, você pode criar, salvar e organizar suas requisições.</a:t>
            </a:r>
          </a:p>
        </p:txBody>
      </p:sp>
      <p:sp>
        <p:nvSpPr>
          <p:cNvPr id="4" name="Freeform 4"/>
          <p:cNvSpPr/>
          <p:nvPr/>
        </p:nvSpPr>
        <p:spPr>
          <a:xfrm>
            <a:off x="3989986" y="6719692"/>
            <a:ext cx="10681347" cy="3111072"/>
          </a:xfrm>
          <a:custGeom>
            <a:avLst/>
            <a:gdLst/>
            <a:ahLst/>
            <a:cxnLst/>
            <a:rect l="l" t="t" r="r" b="b"/>
            <a:pathLst>
              <a:path w="10681347" h="3111072">
                <a:moveTo>
                  <a:pt x="0" y="0"/>
                </a:moveTo>
                <a:lnTo>
                  <a:pt x="10681347" y="0"/>
                </a:lnTo>
                <a:lnTo>
                  <a:pt x="10681347" y="3111072"/>
                </a:lnTo>
                <a:lnTo>
                  <a:pt x="0" y="311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REST Client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6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94310" y="3093132"/>
            <a:ext cx="9555349" cy="5172417"/>
          </a:xfrm>
          <a:custGeom>
            <a:avLst/>
            <a:gdLst/>
            <a:ahLst/>
            <a:cxnLst/>
            <a:rect l="l" t="t" r="r" b="b"/>
            <a:pathLst>
              <a:path w="9555349" h="5172417">
                <a:moveTo>
                  <a:pt x="0" y="0"/>
                </a:moveTo>
                <a:lnTo>
                  <a:pt x="9555349" y="0"/>
                </a:lnTo>
                <a:lnTo>
                  <a:pt x="9555349" y="5172417"/>
                </a:lnTo>
                <a:lnTo>
                  <a:pt x="0" y="5172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46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Extensões recomendadas: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21252" y="343161"/>
            <a:ext cx="6666748" cy="135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2"/>
              </a:lnSpc>
            </a:pPr>
            <a:r>
              <a:rPr lang="en-US" sz="6802" b="1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REST Client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4891" y="1916965"/>
            <a:ext cx="7262759" cy="745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Casos de uso: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Testar endpoints de APIs REST.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Verificar se uma API está funcionando corretamente.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Automatizar ou organizar testes de APIs enquanto desenvolve back-ends.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Exemplo de funcionamento: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Você escreve uma requisição HTTP em um arquivo .http ou .rest no VSCode: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GET https://api.example.com/users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Executa a requisição diretamente no VSCode e visualiza a resposta no painel lateral.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4407" y="1969253"/>
            <a:ext cx="4488953" cy="6350548"/>
          </a:xfrm>
          <a:custGeom>
            <a:avLst/>
            <a:gdLst/>
            <a:ahLst/>
            <a:cxnLst/>
            <a:rect l="l" t="t" r="r" b="b"/>
            <a:pathLst>
              <a:path w="4488953" h="6350548">
                <a:moveTo>
                  <a:pt x="0" y="0"/>
                </a:moveTo>
                <a:lnTo>
                  <a:pt x="4488953" y="0"/>
                </a:lnTo>
                <a:lnTo>
                  <a:pt x="4488953" y="6350547"/>
                </a:lnTo>
                <a:lnTo>
                  <a:pt x="0" y="635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93912" y="4800951"/>
            <a:ext cx="3254880" cy="685098"/>
            <a:chOff x="0" y="0"/>
            <a:chExt cx="857252" cy="1804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7252" cy="180437"/>
            </a:xfrm>
            <a:custGeom>
              <a:avLst/>
              <a:gdLst/>
              <a:ahLst/>
              <a:cxnLst/>
              <a:rect l="l" t="t" r="r" b="b"/>
              <a:pathLst>
                <a:path w="857252" h="180437">
                  <a:moveTo>
                    <a:pt x="47571" y="0"/>
                  </a:moveTo>
                  <a:lnTo>
                    <a:pt x="809681" y="0"/>
                  </a:lnTo>
                  <a:cubicBezTo>
                    <a:pt x="835954" y="0"/>
                    <a:pt x="857252" y="21298"/>
                    <a:pt x="857252" y="47571"/>
                  </a:cubicBezTo>
                  <a:lnTo>
                    <a:pt x="857252" y="132866"/>
                  </a:lnTo>
                  <a:cubicBezTo>
                    <a:pt x="857252" y="145483"/>
                    <a:pt x="852241" y="157583"/>
                    <a:pt x="843319" y="166504"/>
                  </a:cubicBezTo>
                  <a:cubicBezTo>
                    <a:pt x="834398" y="175425"/>
                    <a:pt x="822298" y="180437"/>
                    <a:pt x="809681" y="180437"/>
                  </a:cubicBezTo>
                  <a:lnTo>
                    <a:pt x="47571" y="180437"/>
                  </a:lnTo>
                  <a:cubicBezTo>
                    <a:pt x="34954" y="180437"/>
                    <a:pt x="22855" y="175425"/>
                    <a:pt x="13933" y="166504"/>
                  </a:cubicBezTo>
                  <a:cubicBezTo>
                    <a:pt x="5012" y="157583"/>
                    <a:pt x="0" y="145483"/>
                    <a:pt x="0" y="132866"/>
                  </a:cubicBezTo>
                  <a:lnTo>
                    <a:pt x="0" y="47571"/>
                  </a:lnTo>
                  <a:cubicBezTo>
                    <a:pt x="0" y="34954"/>
                    <a:pt x="5012" y="22855"/>
                    <a:pt x="13933" y="13933"/>
                  </a:cubicBezTo>
                  <a:cubicBezTo>
                    <a:pt x="22855" y="5012"/>
                    <a:pt x="34954" y="0"/>
                    <a:pt x="475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57252" cy="218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31247" y="2092512"/>
            <a:ext cx="9128053" cy="5762083"/>
          </a:xfrm>
          <a:custGeom>
            <a:avLst/>
            <a:gdLst/>
            <a:ahLst/>
            <a:cxnLst/>
            <a:rect l="l" t="t" r="r" b="b"/>
            <a:pathLst>
              <a:path w="9128053" h="5762083">
                <a:moveTo>
                  <a:pt x="0" y="0"/>
                </a:moveTo>
                <a:lnTo>
                  <a:pt x="9128053" y="0"/>
                </a:lnTo>
                <a:lnTo>
                  <a:pt x="9128053" y="5762084"/>
                </a:lnTo>
                <a:lnTo>
                  <a:pt x="0" y="5762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027952" y="6363417"/>
            <a:ext cx="1916853" cy="517914"/>
            <a:chOff x="0" y="0"/>
            <a:chExt cx="504850" cy="1364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850" cy="136405"/>
            </a:xfrm>
            <a:custGeom>
              <a:avLst/>
              <a:gdLst/>
              <a:ahLst/>
              <a:cxnLst/>
              <a:rect l="l" t="t" r="r" b="b"/>
              <a:pathLst>
                <a:path w="504850" h="136405">
                  <a:moveTo>
                    <a:pt x="68203" y="0"/>
                  </a:moveTo>
                  <a:lnTo>
                    <a:pt x="436648" y="0"/>
                  </a:lnTo>
                  <a:cubicBezTo>
                    <a:pt x="474315" y="0"/>
                    <a:pt x="504850" y="30535"/>
                    <a:pt x="504850" y="68203"/>
                  </a:cubicBezTo>
                  <a:lnTo>
                    <a:pt x="504850" y="68203"/>
                  </a:lnTo>
                  <a:cubicBezTo>
                    <a:pt x="504850" y="86291"/>
                    <a:pt x="497665" y="103639"/>
                    <a:pt x="484874" y="116429"/>
                  </a:cubicBezTo>
                  <a:cubicBezTo>
                    <a:pt x="472084" y="129220"/>
                    <a:pt x="454736" y="136405"/>
                    <a:pt x="436648" y="136405"/>
                  </a:cubicBezTo>
                  <a:lnTo>
                    <a:pt x="68203" y="136405"/>
                  </a:lnTo>
                  <a:cubicBezTo>
                    <a:pt x="50114" y="136405"/>
                    <a:pt x="32767" y="129220"/>
                    <a:pt x="19976" y="116429"/>
                  </a:cubicBezTo>
                  <a:cubicBezTo>
                    <a:pt x="7186" y="103639"/>
                    <a:pt x="0" y="86291"/>
                    <a:pt x="0" y="68203"/>
                  </a:cubicBezTo>
                  <a:lnTo>
                    <a:pt x="0" y="68203"/>
                  </a:lnTo>
                  <a:cubicBezTo>
                    <a:pt x="0" y="50114"/>
                    <a:pt x="7186" y="32767"/>
                    <a:pt x="19976" y="19976"/>
                  </a:cubicBezTo>
                  <a:cubicBezTo>
                    <a:pt x="32767" y="7186"/>
                    <a:pt x="50114" y="0"/>
                    <a:pt x="682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04850" cy="174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Criando um Projeto Básico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8780" y="8510300"/>
            <a:ext cx="51823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abrir o VSCode, clique em Extensões.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04080" y="8159396"/>
            <a:ext cx="51823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Crie ou selecione a pasta para o projeto.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237595" y="7286570"/>
            <a:ext cx="1916853" cy="517914"/>
            <a:chOff x="0" y="0"/>
            <a:chExt cx="504850" cy="1364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4850" cy="136405"/>
            </a:xfrm>
            <a:custGeom>
              <a:avLst/>
              <a:gdLst/>
              <a:ahLst/>
              <a:cxnLst/>
              <a:rect l="l" t="t" r="r" b="b"/>
              <a:pathLst>
                <a:path w="504850" h="136405">
                  <a:moveTo>
                    <a:pt x="68203" y="0"/>
                  </a:moveTo>
                  <a:lnTo>
                    <a:pt x="436648" y="0"/>
                  </a:lnTo>
                  <a:cubicBezTo>
                    <a:pt x="474315" y="0"/>
                    <a:pt x="504850" y="30535"/>
                    <a:pt x="504850" y="68203"/>
                  </a:cubicBezTo>
                  <a:lnTo>
                    <a:pt x="504850" y="68203"/>
                  </a:lnTo>
                  <a:cubicBezTo>
                    <a:pt x="504850" y="86291"/>
                    <a:pt x="497665" y="103639"/>
                    <a:pt x="484874" y="116429"/>
                  </a:cubicBezTo>
                  <a:cubicBezTo>
                    <a:pt x="472084" y="129220"/>
                    <a:pt x="454736" y="136405"/>
                    <a:pt x="436648" y="136405"/>
                  </a:cubicBezTo>
                  <a:lnTo>
                    <a:pt x="68203" y="136405"/>
                  </a:lnTo>
                  <a:cubicBezTo>
                    <a:pt x="50114" y="136405"/>
                    <a:pt x="32767" y="129220"/>
                    <a:pt x="19976" y="116429"/>
                  </a:cubicBezTo>
                  <a:cubicBezTo>
                    <a:pt x="7186" y="103639"/>
                    <a:pt x="0" y="86291"/>
                    <a:pt x="0" y="68203"/>
                  </a:cubicBezTo>
                  <a:lnTo>
                    <a:pt x="0" y="68203"/>
                  </a:lnTo>
                  <a:cubicBezTo>
                    <a:pt x="0" y="50114"/>
                    <a:pt x="7186" y="32767"/>
                    <a:pt x="19976" y="19976"/>
                  </a:cubicBezTo>
                  <a:cubicBezTo>
                    <a:pt x="32767" y="7186"/>
                    <a:pt x="50114" y="0"/>
                    <a:pt x="682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04850" cy="174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2234" y="1888957"/>
            <a:ext cx="16187066" cy="5764112"/>
          </a:xfrm>
          <a:custGeom>
            <a:avLst/>
            <a:gdLst/>
            <a:ahLst/>
            <a:cxnLst/>
            <a:rect l="l" t="t" r="r" b="b"/>
            <a:pathLst>
              <a:path w="16187066" h="5764112">
                <a:moveTo>
                  <a:pt x="0" y="0"/>
                </a:moveTo>
                <a:lnTo>
                  <a:pt x="16187066" y="0"/>
                </a:lnTo>
                <a:lnTo>
                  <a:pt x="16187066" y="5764111"/>
                </a:lnTo>
                <a:lnTo>
                  <a:pt x="0" y="5764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7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Criando um Projeto Básico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2234" y="7757843"/>
            <a:ext cx="162306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Caso você ja tenha o projeto ele será aberto e terá os arquivos basicos index.html (arquivo principal que contém a estrutura do site), style.css (arquivo de estilos que define a aparência da página) e script.js(arquivo de lógica que controla a interação e o comportamento da página).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7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83072" y="1757352"/>
            <a:ext cx="10976228" cy="1976200"/>
          </a:xfrm>
          <a:custGeom>
            <a:avLst/>
            <a:gdLst/>
            <a:ahLst/>
            <a:cxnLst/>
            <a:rect l="l" t="t" r="r" b="b"/>
            <a:pathLst>
              <a:path w="10976228" h="1976200">
                <a:moveTo>
                  <a:pt x="0" y="0"/>
                </a:moveTo>
                <a:lnTo>
                  <a:pt x="10976228" y="0"/>
                </a:lnTo>
                <a:lnTo>
                  <a:pt x="10976228" y="1976200"/>
                </a:lnTo>
                <a:lnTo>
                  <a:pt x="0" y="197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82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69096" y="3312396"/>
            <a:ext cx="1411712" cy="520417"/>
            <a:chOff x="0" y="0"/>
            <a:chExt cx="371809" cy="1370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1809" cy="137065"/>
            </a:xfrm>
            <a:custGeom>
              <a:avLst/>
              <a:gdLst/>
              <a:ahLst/>
              <a:cxnLst/>
              <a:rect l="l" t="t" r="r" b="b"/>
              <a:pathLst>
                <a:path w="371809" h="137065">
                  <a:moveTo>
                    <a:pt x="68532" y="0"/>
                  </a:moveTo>
                  <a:lnTo>
                    <a:pt x="303277" y="0"/>
                  </a:lnTo>
                  <a:cubicBezTo>
                    <a:pt x="341126" y="0"/>
                    <a:pt x="371809" y="30683"/>
                    <a:pt x="371809" y="68532"/>
                  </a:cubicBezTo>
                  <a:lnTo>
                    <a:pt x="371809" y="68532"/>
                  </a:lnTo>
                  <a:cubicBezTo>
                    <a:pt x="371809" y="86708"/>
                    <a:pt x="364589" y="104140"/>
                    <a:pt x="351736" y="116992"/>
                  </a:cubicBezTo>
                  <a:cubicBezTo>
                    <a:pt x="338884" y="129844"/>
                    <a:pt x="321453" y="137065"/>
                    <a:pt x="303277" y="137065"/>
                  </a:cubicBezTo>
                  <a:lnTo>
                    <a:pt x="68532" y="137065"/>
                  </a:lnTo>
                  <a:cubicBezTo>
                    <a:pt x="50356" y="137065"/>
                    <a:pt x="32925" y="129844"/>
                    <a:pt x="20073" y="116992"/>
                  </a:cubicBezTo>
                  <a:cubicBezTo>
                    <a:pt x="7220" y="104140"/>
                    <a:pt x="0" y="86708"/>
                    <a:pt x="0" y="68532"/>
                  </a:cubicBezTo>
                  <a:lnTo>
                    <a:pt x="0" y="68532"/>
                  </a:lnTo>
                  <a:cubicBezTo>
                    <a:pt x="0" y="50356"/>
                    <a:pt x="7220" y="32925"/>
                    <a:pt x="20073" y="20073"/>
                  </a:cubicBezTo>
                  <a:cubicBezTo>
                    <a:pt x="32925" y="7220"/>
                    <a:pt x="50356" y="0"/>
                    <a:pt x="685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1809" cy="175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1628" y="4286960"/>
            <a:ext cx="14846252" cy="4323971"/>
          </a:xfrm>
          <a:custGeom>
            <a:avLst/>
            <a:gdLst/>
            <a:ahLst/>
            <a:cxnLst/>
            <a:rect l="l" t="t" r="r" b="b"/>
            <a:pathLst>
              <a:path w="14846252" h="4323971">
                <a:moveTo>
                  <a:pt x="0" y="0"/>
                </a:moveTo>
                <a:lnTo>
                  <a:pt x="14846252" y="0"/>
                </a:lnTo>
                <a:lnTo>
                  <a:pt x="14846252" y="4323971"/>
                </a:lnTo>
                <a:lnTo>
                  <a:pt x="0" y="4323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5F1C7"/>
                </a:solidFill>
                <a:latin typeface="Agrandir Bold"/>
                <a:ea typeface="Agrandir Bold"/>
                <a:cs typeface="Agrandir Bold"/>
                <a:sym typeface="Agrandir Bold"/>
              </a:rPr>
              <a:t>Criando um Projeto Básico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650077"/>
            <a:ext cx="4844384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Utilizando o Live Server que fica no canto inferior direito da pagina para rodar o projeto.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734425"/>
            <a:ext cx="1555210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Conseguimos abrir a código do projeto criado no navegador.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1100" y="1869152"/>
            <a:ext cx="4787704" cy="6597382"/>
          </a:xfrm>
          <a:custGeom>
            <a:avLst/>
            <a:gdLst/>
            <a:ahLst/>
            <a:cxnLst/>
            <a:rect l="l" t="t" r="r" b="b"/>
            <a:pathLst>
              <a:path w="4787704" h="6597382">
                <a:moveTo>
                  <a:pt x="0" y="0"/>
                </a:moveTo>
                <a:lnTo>
                  <a:pt x="4787704" y="0"/>
                </a:lnTo>
                <a:lnTo>
                  <a:pt x="4787704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43" b="-429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9073" y="1869152"/>
            <a:ext cx="5144579" cy="6597382"/>
          </a:xfrm>
          <a:custGeom>
            <a:avLst/>
            <a:gdLst/>
            <a:ahLst/>
            <a:cxnLst/>
            <a:rect l="l" t="t" r="r" b="b"/>
            <a:pathLst>
              <a:path w="5144579" h="6597382">
                <a:moveTo>
                  <a:pt x="0" y="0"/>
                </a:moveTo>
                <a:lnTo>
                  <a:pt x="5144579" y="0"/>
                </a:lnTo>
                <a:lnTo>
                  <a:pt x="5144579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79" b="-3370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81100" y="5765274"/>
            <a:ext cx="874162" cy="1055499"/>
            <a:chOff x="0" y="0"/>
            <a:chExt cx="230232" cy="2779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232" cy="277992"/>
            </a:xfrm>
            <a:custGeom>
              <a:avLst/>
              <a:gdLst/>
              <a:ahLst/>
              <a:cxnLst/>
              <a:rect l="l" t="t" r="r" b="b"/>
              <a:pathLst>
                <a:path w="230232" h="277992">
                  <a:moveTo>
                    <a:pt x="115116" y="0"/>
                  </a:moveTo>
                  <a:lnTo>
                    <a:pt x="115116" y="0"/>
                  </a:lnTo>
                  <a:cubicBezTo>
                    <a:pt x="145647" y="0"/>
                    <a:pt x="174927" y="12128"/>
                    <a:pt x="196515" y="33717"/>
                  </a:cubicBezTo>
                  <a:cubicBezTo>
                    <a:pt x="218104" y="55305"/>
                    <a:pt x="230232" y="84585"/>
                    <a:pt x="230232" y="115116"/>
                  </a:cubicBezTo>
                  <a:lnTo>
                    <a:pt x="230232" y="162875"/>
                  </a:lnTo>
                  <a:cubicBezTo>
                    <a:pt x="230232" y="193406"/>
                    <a:pt x="218104" y="222686"/>
                    <a:pt x="196515" y="244275"/>
                  </a:cubicBezTo>
                  <a:cubicBezTo>
                    <a:pt x="174927" y="265863"/>
                    <a:pt x="145647" y="277992"/>
                    <a:pt x="115116" y="277992"/>
                  </a:cubicBezTo>
                  <a:lnTo>
                    <a:pt x="115116" y="277992"/>
                  </a:lnTo>
                  <a:cubicBezTo>
                    <a:pt x="84585" y="277992"/>
                    <a:pt x="55305" y="265863"/>
                    <a:pt x="33717" y="244275"/>
                  </a:cubicBezTo>
                  <a:cubicBezTo>
                    <a:pt x="12128" y="222686"/>
                    <a:pt x="0" y="193406"/>
                    <a:pt x="0" y="162875"/>
                  </a:cubicBezTo>
                  <a:lnTo>
                    <a:pt x="0" y="115116"/>
                  </a:lnTo>
                  <a:cubicBezTo>
                    <a:pt x="0" y="84585"/>
                    <a:pt x="12128" y="55305"/>
                    <a:pt x="33717" y="33717"/>
                  </a:cubicBezTo>
                  <a:cubicBezTo>
                    <a:pt x="55305" y="12128"/>
                    <a:pt x="84585" y="0"/>
                    <a:pt x="115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30232" cy="316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87747" y="2489030"/>
            <a:ext cx="4004810" cy="876940"/>
            <a:chOff x="0" y="0"/>
            <a:chExt cx="1054765" cy="2309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4765" cy="230964"/>
            </a:xfrm>
            <a:custGeom>
              <a:avLst/>
              <a:gdLst/>
              <a:ahLst/>
              <a:cxnLst/>
              <a:rect l="l" t="t" r="r" b="b"/>
              <a:pathLst>
                <a:path w="1054765" h="230964">
                  <a:moveTo>
                    <a:pt x="38663" y="0"/>
                  </a:moveTo>
                  <a:lnTo>
                    <a:pt x="1016102" y="0"/>
                  </a:lnTo>
                  <a:cubicBezTo>
                    <a:pt x="1026356" y="0"/>
                    <a:pt x="1036190" y="4073"/>
                    <a:pt x="1043441" y="11324"/>
                  </a:cubicBezTo>
                  <a:cubicBezTo>
                    <a:pt x="1050691" y="18575"/>
                    <a:pt x="1054765" y="28409"/>
                    <a:pt x="1054765" y="38663"/>
                  </a:cubicBezTo>
                  <a:lnTo>
                    <a:pt x="1054765" y="192301"/>
                  </a:lnTo>
                  <a:cubicBezTo>
                    <a:pt x="1054765" y="202555"/>
                    <a:pt x="1050691" y="212389"/>
                    <a:pt x="1043441" y="219640"/>
                  </a:cubicBezTo>
                  <a:cubicBezTo>
                    <a:pt x="1036190" y="226890"/>
                    <a:pt x="1026356" y="230964"/>
                    <a:pt x="1016102" y="230964"/>
                  </a:cubicBezTo>
                  <a:lnTo>
                    <a:pt x="38663" y="230964"/>
                  </a:lnTo>
                  <a:cubicBezTo>
                    <a:pt x="28409" y="230964"/>
                    <a:pt x="18575" y="226890"/>
                    <a:pt x="11324" y="219640"/>
                  </a:cubicBezTo>
                  <a:cubicBezTo>
                    <a:pt x="4073" y="212389"/>
                    <a:pt x="0" y="202555"/>
                    <a:pt x="0" y="192301"/>
                  </a:cubicBezTo>
                  <a:lnTo>
                    <a:pt x="0" y="38663"/>
                  </a:lnTo>
                  <a:cubicBezTo>
                    <a:pt x="0" y="28409"/>
                    <a:pt x="4073" y="18575"/>
                    <a:pt x="11324" y="11324"/>
                  </a:cubicBezTo>
                  <a:cubicBezTo>
                    <a:pt x="18575" y="4073"/>
                    <a:pt x="28409" y="0"/>
                    <a:pt x="386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4765" cy="269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49782" y="1869152"/>
            <a:ext cx="5222284" cy="6597382"/>
          </a:xfrm>
          <a:custGeom>
            <a:avLst/>
            <a:gdLst/>
            <a:ahLst/>
            <a:cxnLst/>
            <a:rect l="l" t="t" r="r" b="b"/>
            <a:pathLst>
              <a:path w="5222284" h="6597382">
                <a:moveTo>
                  <a:pt x="0" y="0"/>
                </a:moveTo>
                <a:lnTo>
                  <a:pt x="5222283" y="0"/>
                </a:lnTo>
                <a:lnTo>
                  <a:pt x="5222283" y="6597382"/>
                </a:lnTo>
                <a:lnTo>
                  <a:pt x="0" y="6597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523362" y="4209927"/>
            <a:ext cx="4089903" cy="1354334"/>
            <a:chOff x="0" y="0"/>
            <a:chExt cx="1077176" cy="3566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7176" cy="356697"/>
            </a:xfrm>
            <a:custGeom>
              <a:avLst/>
              <a:gdLst/>
              <a:ahLst/>
              <a:cxnLst/>
              <a:rect l="l" t="t" r="r" b="b"/>
              <a:pathLst>
                <a:path w="1077176" h="356697">
                  <a:moveTo>
                    <a:pt x="37859" y="0"/>
                  </a:moveTo>
                  <a:lnTo>
                    <a:pt x="1039317" y="0"/>
                  </a:lnTo>
                  <a:cubicBezTo>
                    <a:pt x="1060226" y="0"/>
                    <a:pt x="1077176" y="16950"/>
                    <a:pt x="1077176" y="37859"/>
                  </a:cubicBezTo>
                  <a:lnTo>
                    <a:pt x="1077176" y="318838"/>
                  </a:lnTo>
                  <a:cubicBezTo>
                    <a:pt x="1077176" y="328879"/>
                    <a:pt x="1073187" y="338508"/>
                    <a:pt x="1066087" y="345608"/>
                  </a:cubicBezTo>
                  <a:cubicBezTo>
                    <a:pt x="1058988" y="352708"/>
                    <a:pt x="1049358" y="356697"/>
                    <a:pt x="1039317" y="356697"/>
                  </a:cubicBezTo>
                  <a:lnTo>
                    <a:pt x="37859" y="356697"/>
                  </a:lnTo>
                  <a:cubicBezTo>
                    <a:pt x="16950" y="356697"/>
                    <a:pt x="0" y="339747"/>
                    <a:pt x="0" y="318838"/>
                  </a:cubicBezTo>
                  <a:lnTo>
                    <a:pt x="0" y="37859"/>
                  </a:lnTo>
                  <a:cubicBezTo>
                    <a:pt x="0" y="27818"/>
                    <a:pt x="3989" y="18188"/>
                    <a:pt x="11089" y="11089"/>
                  </a:cubicBezTo>
                  <a:cubicBezTo>
                    <a:pt x="18188" y="3989"/>
                    <a:pt x="27818" y="0"/>
                    <a:pt x="37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77176" cy="394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Requisições com Fetch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100" y="8399859"/>
            <a:ext cx="51823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Após abrir o VSCode, clique em Extensões.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10168" y="8598693"/>
            <a:ext cx="518238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 Pesquisar Extensões, digite Fetch API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30877" y="8598693"/>
            <a:ext cx="518238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na primeira opção.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23152"/>
            <a:ext cx="15048996" cy="4947358"/>
          </a:xfrm>
          <a:custGeom>
            <a:avLst/>
            <a:gdLst/>
            <a:ahLst/>
            <a:cxnLst/>
            <a:rect l="l" t="t" r="r" b="b"/>
            <a:pathLst>
              <a:path w="15048996" h="4947358">
                <a:moveTo>
                  <a:pt x="0" y="0"/>
                </a:moveTo>
                <a:lnTo>
                  <a:pt x="15048996" y="0"/>
                </a:lnTo>
                <a:lnTo>
                  <a:pt x="15048996" y="4947357"/>
                </a:lnTo>
                <a:lnTo>
                  <a:pt x="0" y="494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80412" y="4574861"/>
            <a:ext cx="1248597" cy="716624"/>
            <a:chOff x="0" y="0"/>
            <a:chExt cx="328849" cy="188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849" cy="188741"/>
            </a:xfrm>
            <a:custGeom>
              <a:avLst/>
              <a:gdLst/>
              <a:ahLst/>
              <a:cxnLst/>
              <a:rect l="l" t="t" r="r" b="b"/>
              <a:pathLst>
                <a:path w="328849" h="188741">
                  <a:moveTo>
                    <a:pt x="94370" y="0"/>
                  </a:moveTo>
                  <a:lnTo>
                    <a:pt x="234478" y="0"/>
                  </a:lnTo>
                  <a:cubicBezTo>
                    <a:pt x="286598" y="0"/>
                    <a:pt x="328849" y="42251"/>
                    <a:pt x="328849" y="94370"/>
                  </a:cubicBezTo>
                  <a:lnTo>
                    <a:pt x="328849" y="94370"/>
                  </a:lnTo>
                  <a:cubicBezTo>
                    <a:pt x="328849" y="146490"/>
                    <a:pt x="286598" y="188741"/>
                    <a:pt x="234478" y="188741"/>
                  </a:cubicBezTo>
                  <a:lnTo>
                    <a:pt x="94370" y="188741"/>
                  </a:lnTo>
                  <a:cubicBezTo>
                    <a:pt x="42251" y="188741"/>
                    <a:pt x="0" y="146490"/>
                    <a:pt x="0" y="94370"/>
                  </a:cubicBezTo>
                  <a:lnTo>
                    <a:pt x="0" y="94370"/>
                  </a:lnTo>
                  <a:cubicBezTo>
                    <a:pt x="0" y="42251"/>
                    <a:pt x="42251" y="0"/>
                    <a:pt x="943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8849" cy="2268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Requisições com Fetch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8444" y="7013384"/>
            <a:ext cx="421444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Clique em Instalar e aguarde a conclusão do processo.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76912" y="8310444"/>
            <a:ext cx="5182388" cy="75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PRONTO !!!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2864" y="8072636"/>
            <a:ext cx="518238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Reinicie o VSCode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7009" y="2741729"/>
            <a:ext cx="16137152" cy="5063032"/>
          </a:xfrm>
          <a:custGeom>
            <a:avLst/>
            <a:gdLst/>
            <a:ahLst/>
            <a:cxnLst/>
            <a:rect l="l" t="t" r="r" b="b"/>
            <a:pathLst>
              <a:path w="16137152" h="5063032">
                <a:moveTo>
                  <a:pt x="0" y="0"/>
                </a:moveTo>
                <a:lnTo>
                  <a:pt x="16137152" y="0"/>
                </a:lnTo>
                <a:lnTo>
                  <a:pt x="16137152" y="5063031"/>
                </a:lnTo>
                <a:lnTo>
                  <a:pt x="0" y="5063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Requisições com Fetch API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7009" y="1932104"/>
            <a:ext cx="42144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Exemplo de código: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23835"/>
            <a:ext cx="145844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Requisição de 3 nomes de um placeholder publico para a criação da tabela do projeto.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41729"/>
            <a:ext cx="16415809" cy="4719545"/>
          </a:xfrm>
          <a:custGeom>
            <a:avLst/>
            <a:gdLst/>
            <a:ahLst/>
            <a:cxnLst/>
            <a:rect l="l" t="t" r="r" b="b"/>
            <a:pathLst>
              <a:path w="16415809" h="4719545">
                <a:moveTo>
                  <a:pt x="0" y="0"/>
                </a:moveTo>
                <a:lnTo>
                  <a:pt x="16415809" y="0"/>
                </a:lnTo>
                <a:lnTo>
                  <a:pt x="16415809" y="4719545"/>
                </a:lnTo>
                <a:lnTo>
                  <a:pt x="0" y="4719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Requisições com Axios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7009" y="1932104"/>
            <a:ext cx="421444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Exemplo de código: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023835"/>
            <a:ext cx="1458440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E073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Requisição de mais 3 nomes de um placeholder publico para a criação da tabela do projeto.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23513" y="4744937"/>
            <a:ext cx="5704426" cy="5704426"/>
          </a:xfrm>
          <a:custGeom>
            <a:avLst/>
            <a:gdLst/>
            <a:ahLst/>
            <a:cxnLst/>
            <a:rect l="l" t="t" r="r" b="b"/>
            <a:pathLst>
              <a:path w="5704426" h="5704426">
                <a:moveTo>
                  <a:pt x="0" y="0"/>
                </a:moveTo>
                <a:lnTo>
                  <a:pt x="5704426" y="0"/>
                </a:lnTo>
                <a:lnTo>
                  <a:pt x="5704426" y="5704426"/>
                </a:lnTo>
                <a:lnTo>
                  <a:pt x="0" y="570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25845" y="3316920"/>
            <a:ext cx="7158575" cy="5493391"/>
          </a:xfrm>
          <a:custGeom>
            <a:avLst/>
            <a:gdLst/>
            <a:ahLst/>
            <a:cxnLst/>
            <a:rect l="l" t="t" r="r" b="b"/>
            <a:pathLst>
              <a:path w="7158575" h="5493391">
                <a:moveTo>
                  <a:pt x="0" y="0"/>
                </a:moveTo>
                <a:lnTo>
                  <a:pt x="7158574" y="0"/>
                </a:lnTo>
                <a:lnTo>
                  <a:pt x="7158574" y="5493391"/>
                </a:lnTo>
                <a:lnTo>
                  <a:pt x="0" y="5493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64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7877" y="866775"/>
            <a:ext cx="1225743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  <p:sp>
        <p:nvSpPr>
          <p:cNvPr id="5" name="Freeform 5"/>
          <p:cNvSpPr/>
          <p:nvPr/>
        </p:nvSpPr>
        <p:spPr>
          <a:xfrm>
            <a:off x="11712256" y="1203349"/>
            <a:ext cx="1104297" cy="1064266"/>
          </a:xfrm>
          <a:custGeom>
            <a:avLst/>
            <a:gdLst/>
            <a:ahLst/>
            <a:cxnLst/>
            <a:rect l="l" t="t" r="r" b="b"/>
            <a:pathLst>
              <a:path w="1104297" h="1064266">
                <a:moveTo>
                  <a:pt x="0" y="0"/>
                </a:moveTo>
                <a:lnTo>
                  <a:pt x="1104297" y="0"/>
                </a:lnTo>
                <a:lnTo>
                  <a:pt x="1104297" y="1064266"/>
                </a:lnTo>
                <a:lnTo>
                  <a:pt x="0" y="1064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014737" y="1214629"/>
            <a:ext cx="1104297" cy="1064266"/>
          </a:xfrm>
          <a:custGeom>
            <a:avLst/>
            <a:gdLst/>
            <a:ahLst/>
            <a:cxnLst/>
            <a:rect l="l" t="t" r="r" b="b"/>
            <a:pathLst>
              <a:path w="1104297" h="1064266">
                <a:moveTo>
                  <a:pt x="0" y="0"/>
                </a:moveTo>
                <a:lnTo>
                  <a:pt x="1104297" y="0"/>
                </a:lnTo>
                <a:lnTo>
                  <a:pt x="1104297" y="1064266"/>
                </a:lnTo>
                <a:lnTo>
                  <a:pt x="0" y="1064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99566" y="1018279"/>
            <a:ext cx="489491" cy="1434407"/>
          </a:xfrm>
          <a:custGeom>
            <a:avLst/>
            <a:gdLst/>
            <a:ahLst/>
            <a:cxnLst/>
            <a:rect l="l" t="t" r="r" b="b"/>
            <a:pathLst>
              <a:path w="489491" h="1434407">
                <a:moveTo>
                  <a:pt x="0" y="0"/>
                </a:moveTo>
                <a:lnTo>
                  <a:pt x="489492" y="0"/>
                </a:lnTo>
                <a:lnTo>
                  <a:pt x="489492" y="1434407"/>
                </a:lnTo>
                <a:lnTo>
                  <a:pt x="0" y="1434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067139" y="846829"/>
            <a:ext cx="33324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HTML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6804" y="2442845"/>
            <a:ext cx="7111332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HTML é a sigla para Hypertext Markup Language, que significa Linguagem de Marcação de Hipertexto. É uma linguagem de computador que serve para estruturar e criar páginas da web e aplicações online. </a:t>
            </a: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 HTML é o componente básico da web e define a estrutura e o significado do conteúdo de uma página. Ele é composto por uma série de marcações, chamadas tags, que indicam aos servidores da web como o conteúdo deve ser apresentado no navegador.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2755" y="1716752"/>
            <a:ext cx="13902491" cy="5930643"/>
          </a:xfrm>
          <a:custGeom>
            <a:avLst/>
            <a:gdLst/>
            <a:ahLst/>
            <a:cxnLst/>
            <a:rect l="l" t="t" r="r" b="b"/>
            <a:pathLst>
              <a:path w="13902491" h="5930643">
                <a:moveTo>
                  <a:pt x="0" y="0"/>
                </a:moveTo>
                <a:lnTo>
                  <a:pt x="13902490" y="0"/>
                </a:lnTo>
                <a:lnTo>
                  <a:pt x="13902490" y="5930643"/>
                </a:lnTo>
                <a:lnTo>
                  <a:pt x="0" y="5930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9" b="-83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Aplicação: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731760"/>
            <a:ext cx="16230600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Na pratica o projeto exibe três nomes de uma API pública buscada via Fetch, três nomes buscado via Axios e oferece a possibilidade de inserir direramente (como o nome com ID 7 inserido diretamente pelo navegador.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5137" y="174896"/>
            <a:ext cx="9509233" cy="9682128"/>
          </a:xfrm>
          <a:custGeom>
            <a:avLst/>
            <a:gdLst/>
            <a:ahLst/>
            <a:cxnLst/>
            <a:rect l="l" t="t" r="r" b="b"/>
            <a:pathLst>
              <a:path w="9509233" h="9682128">
                <a:moveTo>
                  <a:pt x="0" y="0"/>
                </a:moveTo>
                <a:lnTo>
                  <a:pt x="9509233" y="0"/>
                </a:lnTo>
                <a:lnTo>
                  <a:pt x="9509233" y="9682128"/>
                </a:lnTo>
                <a:lnTo>
                  <a:pt x="0" y="968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HTML: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0888" y="634016"/>
            <a:ext cx="5166785" cy="8789473"/>
          </a:xfrm>
          <a:custGeom>
            <a:avLst/>
            <a:gdLst/>
            <a:ahLst/>
            <a:cxnLst/>
            <a:rect l="l" t="t" r="r" b="b"/>
            <a:pathLst>
              <a:path w="5166785" h="8789473">
                <a:moveTo>
                  <a:pt x="0" y="0"/>
                </a:moveTo>
                <a:lnTo>
                  <a:pt x="5166785" y="0"/>
                </a:lnTo>
                <a:lnTo>
                  <a:pt x="5166785" y="8789473"/>
                </a:lnTo>
                <a:lnTo>
                  <a:pt x="0" y="8789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2590" y="634016"/>
            <a:ext cx="5251064" cy="8789473"/>
          </a:xfrm>
          <a:custGeom>
            <a:avLst/>
            <a:gdLst/>
            <a:ahLst/>
            <a:cxnLst/>
            <a:rect l="l" t="t" r="r" b="b"/>
            <a:pathLst>
              <a:path w="5251064" h="8789473">
                <a:moveTo>
                  <a:pt x="0" y="0"/>
                </a:moveTo>
                <a:lnTo>
                  <a:pt x="5251065" y="0"/>
                </a:lnTo>
                <a:lnTo>
                  <a:pt x="5251065" y="8789473"/>
                </a:lnTo>
                <a:lnTo>
                  <a:pt x="0" y="878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8282" y="472091"/>
            <a:ext cx="12549163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CSS: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94522" y="634016"/>
            <a:ext cx="12740398" cy="8966055"/>
          </a:xfrm>
          <a:custGeom>
            <a:avLst/>
            <a:gdLst/>
            <a:ahLst/>
            <a:cxnLst/>
            <a:rect l="l" t="t" r="r" b="b"/>
            <a:pathLst>
              <a:path w="12740398" h="8966055">
                <a:moveTo>
                  <a:pt x="0" y="0"/>
                </a:moveTo>
                <a:lnTo>
                  <a:pt x="12740398" y="0"/>
                </a:lnTo>
                <a:lnTo>
                  <a:pt x="12740398" y="8966055"/>
                </a:lnTo>
                <a:lnTo>
                  <a:pt x="0" y="89660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510191"/>
            <a:ext cx="12549163" cy="90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JavaScript: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2474" y="634016"/>
            <a:ext cx="13135182" cy="8624284"/>
          </a:xfrm>
          <a:custGeom>
            <a:avLst/>
            <a:gdLst/>
            <a:ahLst/>
            <a:cxnLst/>
            <a:rect l="l" t="t" r="r" b="b"/>
            <a:pathLst>
              <a:path w="13135182" h="8624284">
                <a:moveTo>
                  <a:pt x="0" y="0"/>
                </a:moveTo>
                <a:lnTo>
                  <a:pt x="13135182" y="0"/>
                </a:lnTo>
                <a:lnTo>
                  <a:pt x="13135182" y="8624284"/>
                </a:lnTo>
                <a:lnTo>
                  <a:pt x="0" y="8624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8282" y="510191"/>
            <a:ext cx="12549163" cy="90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5149" b="1">
                <a:solidFill>
                  <a:srgbClr val="606CF5"/>
                </a:solidFill>
                <a:latin typeface="Agrandir Bold"/>
                <a:ea typeface="Agrandir Bold"/>
                <a:cs typeface="Agrandir Bold"/>
                <a:sym typeface="Agrandir Bold"/>
              </a:rPr>
              <a:t>JavaScript: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17167" y="4274503"/>
            <a:ext cx="605366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Obrigado!!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6163" y="962025"/>
            <a:ext cx="1321567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Link para o projeto no GitHub: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https://github.com/anonatopedro/Fronte-end-e-consumo-de-APIs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0" y="2588260"/>
            <a:ext cx="18288000" cy="769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Referencias bibliograficas:</a:t>
            </a: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ALMEIDA, Roberto. Como consumir APIs com JavaScript. Disponível em: https://www.robertoalmeida.com.br/consumindo-apis-com-javascript. Acesso em: 16 dez. 2024.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COSTA, Lucas Silva. Consumo de APIs Restful com JavaScript. Rio de Janeiro: Editora WebTech, 2019.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FERREIRA, Mariana Alves; PEREIRA, Carlos Eduardo. O uso de APIs no desenvolvimento Front-End. Revista Brasileira de Desenvolvimento de Software, v. 10, n. 2, p. 45-59, 2021. DOI: 10.1007/rbds.2021.02.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SILVA, Andre Luiz. Arquitetura de Software e o Consumo de APIs Restful. 1. ed. Curitiba: Editora Programação, 2021.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SOUZA, João Pedro. Desenvolvimento Front-End com HTML, CSS e JavaScript. 3. ed. São Paulo: Editora DevPress, 2020.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W3C. Introduction to APIs. Disponível em: </a:t>
            </a:r>
            <a:r>
              <a:rPr lang="en-US" sz="29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2" tooltip="https://www.w3.org/standards/webdesign/apiprinciples"/>
              </a:rPr>
              <a:t>https://www.w3.org/standards/webdesign/apiprinciples</a:t>
            </a: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Acesso em: 16 dez. 2024.</a:t>
            </a: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7482" y="2499995"/>
            <a:ext cx="7618325" cy="6311746"/>
          </a:xfrm>
          <a:custGeom>
            <a:avLst/>
            <a:gdLst/>
            <a:ahLst/>
            <a:cxnLst/>
            <a:rect l="l" t="t" r="r" b="b"/>
            <a:pathLst>
              <a:path w="7618325" h="6311746">
                <a:moveTo>
                  <a:pt x="0" y="0"/>
                </a:moveTo>
                <a:lnTo>
                  <a:pt x="7618325" y="0"/>
                </a:lnTo>
                <a:lnTo>
                  <a:pt x="7618325" y="6311746"/>
                </a:lnTo>
                <a:lnTo>
                  <a:pt x="0" y="6311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2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64323" y="872521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389330" y="701071"/>
            <a:ext cx="20316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CSS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4420934" y="829186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51760" y="4700605"/>
            <a:ext cx="4437882" cy="6269389"/>
          </a:xfrm>
          <a:custGeom>
            <a:avLst/>
            <a:gdLst/>
            <a:ahLst/>
            <a:cxnLst/>
            <a:rect l="l" t="t" r="r" b="b"/>
            <a:pathLst>
              <a:path w="4437882" h="6269389">
                <a:moveTo>
                  <a:pt x="0" y="0"/>
                </a:moveTo>
                <a:lnTo>
                  <a:pt x="4437882" y="0"/>
                </a:lnTo>
                <a:lnTo>
                  <a:pt x="4437882" y="6269389"/>
                </a:lnTo>
                <a:lnTo>
                  <a:pt x="0" y="6269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7181" y="866775"/>
            <a:ext cx="10297142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7181" y="2656051"/>
            <a:ext cx="7111332" cy="615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CSS é a sigla para Cascading Style Sheets, que em português significa "Folhas de Estilo em Cascatas". É uma linguagem de programação que define como os dados são apresentados no navegador. </a:t>
            </a:r>
          </a:p>
          <a:p>
            <a:pPr algn="ctr">
              <a:lnSpc>
                <a:spcPts val="4060"/>
              </a:lnSpc>
            </a:pPr>
            <a:endParaRPr lang="en-US" sz="2900" b="1">
              <a:solidFill>
                <a:srgbClr val="00000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 CSS é uma das principais linguagens da open web e é padronizada em navegadores web de acordo com as especificações da W3C.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4323" y="872521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89330" y="701071"/>
            <a:ext cx="20316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4420934" y="829186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26893" y="2661392"/>
            <a:ext cx="7474860" cy="6510362"/>
          </a:xfrm>
          <a:custGeom>
            <a:avLst/>
            <a:gdLst/>
            <a:ahLst/>
            <a:cxnLst/>
            <a:rect l="l" t="t" r="r" b="b"/>
            <a:pathLst>
              <a:path w="7474860" h="6510362">
                <a:moveTo>
                  <a:pt x="0" y="0"/>
                </a:moveTo>
                <a:lnTo>
                  <a:pt x="7474859" y="0"/>
                </a:lnTo>
                <a:lnTo>
                  <a:pt x="7474859" y="6510362"/>
                </a:lnTo>
                <a:lnTo>
                  <a:pt x="0" y="6510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67181" y="866775"/>
            <a:ext cx="10297142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181" y="3324503"/>
            <a:ext cx="5687052" cy="512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 CSS indica o aspecto que um documento deve ter, como: 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Fonte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Fundo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Texto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Cores dos links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Margens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Disposição dos objetos na página</a:t>
            </a:r>
          </a:p>
        </p:txBody>
      </p:sp>
      <p:sp>
        <p:nvSpPr>
          <p:cNvPr id="8" name="Freeform 8"/>
          <p:cNvSpPr/>
          <p:nvPr/>
        </p:nvSpPr>
        <p:spPr>
          <a:xfrm>
            <a:off x="-651760" y="4700605"/>
            <a:ext cx="4437882" cy="6269389"/>
          </a:xfrm>
          <a:custGeom>
            <a:avLst/>
            <a:gdLst/>
            <a:ahLst/>
            <a:cxnLst/>
            <a:rect l="l" t="t" r="r" b="b"/>
            <a:pathLst>
              <a:path w="4437882" h="6269389">
                <a:moveTo>
                  <a:pt x="0" y="0"/>
                </a:moveTo>
                <a:lnTo>
                  <a:pt x="4437882" y="0"/>
                </a:lnTo>
                <a:lnTo>
                  <a:pt x="4437882" y="6269389"/>
                </a:lnTo>
                <a:lnTo>
                  <a:pt x="0" y="6269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F1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64323" y="872521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89330" y="701071"/>
            <a:ext cx="203160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CSS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4420934" y="829186"/>
            <a:ext cx="632909" cy="1438429"/>
          </a:xfrm>
          <a:custGeom>
            <a:avLst/>
            <a:gdLst/>
            <a:ahLst/>
            <a:cxnLst/>
            <a:rect l="l" t="t" r="r" b="b"/>
            <a:pathLst>
              <a:path w="632909" h="1438429">
                <a:moveTo>
                  <a:pt x="0" y="0"/>
                </a:moveTo>
                <a:lnTo>
                  <a:pt x="632908" y="0"/>
                </a:lnTo>
                <a:lnTo>
                  <a:pt x="632908" y="1438429"/>
                </a:lnTo>
                <a:lnTo>
                  <a:pt x="0" y="1438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44557" y="4700605"/>
            <a:ext cx="4437882" cy="6269389"/>
          </a:xfrm>
          <a:custGeom>
            <a:avLst/>
            <a:gdLst/>
            <a:ahLst/>
            <a:cxnLst/>
            <a:rect l="l" t="t" r="r" b="b"/>
            <a:pathLst>
              <a:path w="4437882" h="6269389">
                <a:moveTo>
                  <a:pt x="0" y="0"/>
                </a:moveTo>
                <a:lnTo>
                  <a:pt x="4437882" y="0"/>
                </a:lnTo>
                <a:lnTo>
                  <a:pt x="4437882" y="6269389"/>
                </a:lnTo>
                <a:lnTo>
                  <a:pt x="0" y="6269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133134"/>
            <a:ext cx="10595776" cy="5235560"/>
          </a:xfrm>
          <a:custGeom>
            <a:avLst/>
            <a:gdLst/>
            <a:ahLst/>
            <a:cxnLst/>
            <a:rect l="l" t="t" r="r" b="b"/>
            <a:pathLst>
              <a:path w="10595776" h="5235560">
                <a:moveTo>
                  <a:pt x="0" y="0"/>
                </a:moveTo>
                <a:lnTo>
                  <a:pt x="10595776" y="0"/>
                </a:lnTo>
                <a:lnTo>
                  <a:pt x="10595776" y="5235560"/>
                </a:lnTo>
                <a:lnTo>
                  <a:pt x="0" y="5235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7181" y="866775"/>
            <a:ext cx="10297142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24476" y="2588260"/>
            <a:ext cx="5634824" cy="667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Algumas das principais funções do CSS são: </a:t>
            </a: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Permitir que os sites sejam responsivos, ou seja, que se adaptem a diversos tamanhos de tela</a:t>
            </a: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Facilitar a manutenção do projeto</a:t>
            </a: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Permitir a personalização do site</a:t>
            </a: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Permitir a eficiência e reutilização de código</a:t>
            </a: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Melhorar a acessibilidade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72683" y="2111436"/>
            <a:ext cx="1104297" cy="1064266"/>
          </a:xfrm>
          <a:custGeom>
            <a:avLst/>
            <a:gdLst/>
            <a:ahLst/>
            <a:cxnLst/>
            <a:rect l="l" t="t" r="r" b="b"/>
            <a:pathLst>
              <a:path w="1104297" h="1064266">
                <a:moveTo>
                  <a:pt x="0" y="0"/>
                </a:moveTo>
                <a:lnTo>
                  <a:pt x="1104297" y="0"/>
                </a:lnTo>
                <a:lnTo>
                  <a:pt x="1104297" y="1064266"/>
                </a:lnTo>
                <a:lnTo>
                  <a:pt x="0" y="10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6780743" y="2142372"/>
            <a:ext cx="1104297" cy="1064266"/>
          </a:xfrm>
          <a:custGeom>
            <a:avLst/>
            <a:gdLst/>
            <a:ahLst/>
            <a:cxnLst/>
            <a:rect l="l" t="t" r="r" b="b"/>
            <a:pathLst>
              <a:path w="1104297" h="1064266">
                <a:moveTo>
                  <a:pt x="0" y="0"/>
                </a:moveTo>
                <a:lnTo>
                  <a:pt x="1104297" y="0"/>
                </a:lnTo>
                <a:lnTo>
                  <a:pt x="1104297" y="1064266"/>
                </a:lnTo>
                <a:lnTo>
                  <a:pt x="0" y="106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65572" y="1946022"/>
            <a:ext cx="489491" cy="1434407"/>
          </a:xfrm>
          <a:custGeom>
            <a:avLst/>
            <a:gdLst/>
            <a:ahLst/>
            <a:cxnLst/>
            <a:rect l="l" t="t" r="r" b="b"/>
            <a:pathLst>
              <a:path w="489491" h="1434407">
                <a:moveTo>
                  <a:pt x="0" y="0"/>
                </a:moveTo>
                <a:lnTo>
                  <a:pt x="489491" y="0"/>
                </a:lnTo>
                <a:lnTo>
                  <a:pt x="489491" y="1434407"/>
                </a:lnTo>
                <a:lnTo>
                  <a:pt x="0" y="143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00805" y="3643816"/>
            <a:ext cx="6481051" cy="6098080"/>
          </a:xfrm>
          <a:custGeom>
            <a:avLst/>
            <a:gdLst/>
            <a:ahLst/>
            <a:cxnLst/>
            <a:rect l="l" t="t" r="r" b="b"/>
            <a:pathLst>
              <a:path w="6481051" h="6098080">
                <a:moveTo>
                  <a:pt x="0" y="0"/>
                </a:moveTo>
                <a:lnTo>
                  <a:pt x="6481051" y="0"/>
                </a:lnTo>
                <a:lnTo>
                  <a:pt x="6481051" y="6098080"/>
                </a:lnTo>
                <a:lnTo>
                  <a:pt x="0" y="6098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6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333992" y="-403222"/>
            <a:ext cx="5714210" cy="5714210"/>
          </a:xfrm>
          <a:custGeom>
            <a:avLst/>
            <a:gdLst/>
            <a:ahLst/>
            <a:cxnLst/>
            <a:rect l="l" t="t" r="r" b="b"/>
            <a:pathLst>
              <a:path w="5714210" h="5714210">
                <a:moveTo>
                  <a:pt x="0" y="0"/>
                </a:moveTo>
                <a:lnTo>
                  <a:pt x="5714210" y="0"/>
                </a:lnTo>
                <a:lnTo>
                  <a:pt x="5714210" y="5714210"/>
                </a:lnTo>
                <a:lnTo>
                  <a:pt x="0" y="5714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7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073910"/>
            <a:ext cx="7545506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JavaScript é uma linguagem de programação que permite a você implementar itens complexos em páginas web — toda vez que uma página da web faz mais do que simplesmente mostrar a você informação estática — mostrando conteúdo que se atualiza em um intervalo de tempo, mapas interativos ou gráficos 2D/3D animados, etc. — você pode apostar que o JavaScript provavelmente está envolvido. É a terceira camada do bolo das tecnologias padrões da web, duas das quais (</a:t>
            </a:r>
            <a:r>
              <a:rPr lang="en-US" sz="2900" b="1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8" tooltip="https://developer.mozilla.org/pt-BR/docs/Learn/HTML"/>
              </a:rPr>
              <a:t>HTML</a:t>
            </a: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 </a:t>
            </a:r>
            <a:r>
              <a:rPr lang="en-US" sz="2900" b="1" u="sng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9" tooltip="https://developer.mozilla.org/pt-BR/docs/Learn/CSS"/>
              </a:rPr>
              <a:t>CSS</a:t>
            </a: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0805" y="1774572"/>
            <a:ext cx="584094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JavaScript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7898" y="701361"/>
            <a:ext cx="10297142" cy="124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79"/>
              </a:lnSpc>
            </a:pPr>
            <a:r>
              <a:rPr lang="en-US" sz="71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F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1901" y="4424428"/>
            <a:ext cx="8115300" cy="4676442"/>
          </a:xfrm>
          <a:custGeom>
            <a:avLst/>
            <a:gdLst/>
            <a:ahLst/>
            <a:cxnLst/>
            <a:rect l="l" t="t" r="r" b="b"/>
            <a:pathLst>
              <a:path w="8115300" h="4676442">
                <a:moveTo>
                  <a:pt x="0" y="0"/>
                </a:moveTo>
                <a:lnTo>
                  <a:pt x="8115300" y="0"/>
                </a:lnTo>
                <a:lnTo>
                  <a:pt x="8115300" y="4676442"/>
                </a:lnTo>
                <a:lnTo>
                  <a:pt x="0" y="467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2073910"/>
            <a:ext cx="8267970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É uma ferramenta que fornece aos desenvolvedores componentes prontos e funcionalidades pré-escritas para criar aplicações web e móveis. Com eles, é possível: 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Criar aplicações de forma mais eficiente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Controlar todas as operações de desenvolvimento web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Oferecer uma experiência de utilizador agradável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Organizar o código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Facilitar a manutenção</a:t>
            </a:r>
          </a:p>
          <a:p>
            <a:pPr marL="626112" lvl="1" indent="-313056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Atualizar a interface do usuário quando o estado da aplicação muda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63923" y="1525363"/>
            <a:ext cx="7511256" cy="162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>
                <a:solidFill>
                  <a:srgbClr val="A531B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183" y="472091"/>
            <a:ext cx="11086510" cy="1275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05"/>
              </a:lnSpc>
            </a:pPr>
            <a:r>
              <a:rPr lang="en-US" sz="7349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Principais tecnologias: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98367">
            <a:off x="929425" y="4386075"/>
            <a:ext cx="3572996" cy="5504616"/>
          </a:xfrm>
          <a:custGeom>
            <a:avLst/>
            <a:gdLst/>
            <a:ahLst/>
            <a:cxnLst/>
            <a:rect l="l" t="t" r="r" b="b"/>
            <a:pathLst>
              <a:path w="3572996" h="5504616">
                <a:moveTo>
                  <a:pt x="0" y="0"/>
                </a:moveTo>
                <a:lnTo>
                  <a:pt x="3572996" y="0"/>
                </a:lnTo>
                <a:lnTo>
                  <a:pt x="3572996" y="5504616"/>
                </a:lnTo>
                <a:lnTo>
                  <a:pt x="0" y="550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96103" y="-475601"/>
            <a:ext cx="4594097" cy="4117981"/>
          </a:xfrm>
          <a:custGeom>
            <a:avLst/>
            <a:gdLst/>
            <a:ahLst/>
            <a:cxnLst/>
            <a:rect l="l" t="t" r="r" b="b"/>
            <a:pathLst>
              <a:path w="4594097" h="4117981">
                <a:moveTo>
                  <a:pt x="0" y="0"/>
                </a:moveTo>
                <a:lnTo>
                  <a:pt x="4594097" y="0"/>
                </a:lnTo>
                <a:lnTo>
                  <a:pt x="4594097" y="4117981"/>
                </a:lnTo>
                <a:lnTo>
                  <a:pt x="0" y="411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15006" y="2943812"/>
            <a:ext cx="11885271" cy="6594153"/>
          </a:xfrm>
          <a:custGeom>
            <a:avLst/>
            <a:gdLst/>
            <a:ahLst/>
            <a:cxnLst/>
            <a:rect l="l" t="t" r="r" b="b"/>
            <a:pathLst>
              <a:path w="11885271" h="6594153">
                <a:moveTo>
                  <a:pt x="0" y="0"/>
                </a:moveTo>
                <a:lnTo>
                  <a:pt x="11885271" y="0"/>
                </a:lnTo>
                <a:lnTo>
                  <a:pt x="11885271" y="6594154"/>
                </a:lnTo>
                <a:lnTo>
                  <a:pt x="0" y="6594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15731" y="3391644"/>
            <a:ext cx="12483821" cy="564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API é a sigla para Application Programming Interface, que em português significa Interface de Programação de Aplicações. </a:t>
            </a:r>
          </a:p>
          <a:p>
            <a:pPr algn="ctr">
              <a:lnSpc>
                <a:spcPts val="4060"/>
              </a:lnSpc>
            </a:pPr>
            <a:endParaRPr lang="en-US" sz="2900" b="1">
              <a:solidFill>
                <a:srgbClr val="0E073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Uma API é um conjunto de regras e protocolos que permite a comunicação entre aplicativos de software, permitindo a troca de dados, recursos e funcionalidades. </a:t>
            </a:r>
          </a:p>
          <a:p>
            <a:pPr algn="ctr">
              <a:lnSpc>
                <a:spcPts val="4060"/>
              </a:lnSpc>
            </a:pPr>
            <a:endParaRPr lang="en-US" sz="2900" b="1">
              <a:solidFill>
                <a:srgbClr val="0E073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4060"/>
              </a:lnSpc>
            </a:pPr>
            <a:r>
              <a:rPr lang="en-US" sz="2900" b="1">
                <a:solidFill>
                  <a:srgbClr val="0E073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As APIs podem ser pensadas como um contrato de serviço entre duas aplicações, definindo o que é exigido na requisição e o que será entregue na resposta. </a:t>
            </a:r>
          </a:p>
          <a:p>
            <a:pPr algn="ctr">
              <a:lnSpc>
                <a:spcPts val="4060"/>
              </a:lnSpc>
            </a:pPr>
            <a:endParaRPr lang="en-US" sz="2900" b="1">
              <a:solidFill>
                <a:srgbClr val="0E073F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6099" y="641650"/>
            <a:ext cx="8899264" cy="2807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57"/>
              </a:lnSpc>
            </a:pPr>
            <a:r>
              <a:rPr lang="en-US" sz="9388" b="1">
                <a:solidFill>
                  <a:srgbClr val="0E073F"/>
                </a:solidFill>
                <a:latin typeface="Agrandir Bold"/>
                <a:ea typeface="Agrandir Bold"/>
                <a:cs typeface="Agrandir Bold"/>
                <a:sym typeface="Agrandir Bold"/>
              </a:rPr>
              <a:t>O que é uma API?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1656</Words>
  <Application>Microsoft Office PowerPoint</Application>
  <PresentationFormat>Personalizar</PresentationFormat>
  <Paragraphs>163</Paragraphs>
  <Slides>36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4" baseType="lpstr">
      <vt:lpstr>Open Sans Bold</vt:lpstr>
      <vt:lpstr>Arial</vt:lpstr>
      <vt:lpstr>Agrandir Bold</vt:lpstr>
      <vt:lpstr>Calibri</vt:lpstr>
      <vt:lpstr>Open Sans</vt:lpstr>
      <vt:lpstr>Montserrat Classic Bold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e Consumo de APIs</dc:title>
  <cp:lastModifiedBy>Artur Pedro</cp:lastModifiedBy>
  <cp:revision>2</cp:revision>
  <dcterms:created xsi:type="dcterms:W3CDTF">2006-08-16T00:00:00Z</dcterms:created>
  <dcterms:modified xsi:type="dcterms:W3CDTF">2024-12-16T05:11:13Z</dcterms:modified>
  <dc:identifier>DAGZPk35ouI</dc:identifier>
</cp:coreProperties>
</file>